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5"/>
  </p:notesMasterIdLst>
  <p:handoutMasterIdLst>
    <p:handoutMasterId r:id="rId46"/>
  </p:handoutMasterIdLst>
  <p:sldIdLst>
    <p:sldId id="256" r:id="rId2"/>
    <p:sldId id="355" r:id="rId3"/>
    <p:sldId id="354" r:id="rId4"/>
    <p:sldId id="353" r:id="rId5"/>
    <p:sldId id="356" r:id="rId6"/>
    <p:sldId id="317" r:id="rId7"/>
    <p:sldId id="352" r:id="rId8"/>
    <p:sldId id="357" r:id="rId9"/>
    <p:sldId id="332" r:id="rId10"/>
    <p:sldId id="358" r:id="rId11"/>
    <p:sldId id="359" r:id="rId12"/>
    <p:sldId id="324" r:id="rId13"/>
    <p:sldId id="361" r:id="rId14"/>
    <p:sldId id="326" r:id="rId15"/>
    <p:sldId id="362" r:id="rId16"/>
    <p:sldId id="360" r:id="rId17"/>
    <p:sldId id="366" r:id="rId18"/>
    <p:sldId id="363" r:id="rId19"/>
    <p:sldId id="364" r:id="rId20"/>
    <p:sldId id="365" r:id="rId21"/>
    <p:sldId id="377" r:id="rId22"/>
    <p:sldId id="372" r:id="rId23"/>
    <p:sldId id="367" r:id="rId24"/>
    <p:sldId id="374" r:id="rId25"/>
    <p:sldId id="373" r:id="rId26"/>
    <p:sldId id="368" r:id="rId27"/>
    <p:sldId id="375" r:id="rId28"/>
    <p:sldId id="379" r:id="rId29"/>
    <p:sldId id="380" r:id="rId30"/>
    <p:sldId id="381" r:id="rId31"/>
    <p:sldId id="382" r:id="rId32"/>
    <p:sldId id="383" r:id="rId33"/>
    <p:sldId id="376" r:id="rId34"/>
    <p:sldId id="384" r:id="rId35"/>
    <p:sldId id="370" r:id="rId36"/>
    <p:sldId id="385" r:id="rId37"/>
    <p:sldId id="386" r:id="rId38"/>
    <p:sldId id="387" r:id="rId39"/>
    <p:sldId id="371" r:id="rId40"/>
    <p:sldId id="369" r:id="rId41"/>
    <p:sldId id="349" r:id="rId42"/>
    <p:sldId id="350" r:id="rId43"/>
    <p:sldId id="307" r:id="rId44"/>
  </p:sldIdLst>
  <p:sldSz cx="12192000" cy="6858000"/>
  <p:notesSz cx="6797675" cy="99298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A0C9"/>
    <a:srgbClr val="157E9F"/>
    <a:srgbClr val="80ABB8"/>
    <a:srgbClr val="0D52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46" autoAdjust="0"/>
    <p:restoredTop sz="83486" autoAdjust="0"/>
  </p:normalViewPr>
  <p:slideViewPr>
    <p:cSldViewPr snapToGrid="0">
      <p:cViewPr varScale="1">
        <p:scale>
          <a:sx n="57" d="100"/>
          <a:sy n="57" d="100"/>
        </p:scale>
        <p:origin x="928" y="44"/>
      </p:cViewPr>
      <p:guideLst>
        <p:guide orient="horz" pos="2160"/>
        <p:guide pos="3840"/>
      </p:guideLst>
    </p:cSldViewPr>
  </p:slideViewPr>
  <p:notesTextViewPr>
    <p:cViewPr>
      <p:scale>
        <a:sx n="1" d="1"/>
        <a:sy n="1" d="1"/>
      </p:scale>
      <p:origin x="0" y="0"/>
    </p:cViewPr>
  </p:notesTextViewPr>
  <p:sorterViewPr>
    <p:cViewPr>
      <p:scale>
        <a:sx n="66" d="100"/>
        <a:sy n="66" d="100"/>
      </p:scale>
      <p:origin x="0" y="-2952"/>
    </p:cViewPr>
  </p:sorterViewPr>
  <p:notesViewPr>
    <p:cSldViewPr snapToGrid="0">
      <p:cViewPr varScale="1">
        <p:scale>
          <a:sx n="48" d="100"/>
          <a:sy n="48" d="100"/>
        </p:scale>
        <p:origin x="2764"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A3EC1173-883B-413E-8B38-8AB6F9A06022}" type="datetimeFigureOut">
              <a:rPr lang="zh-TW" altLang="en-US" smtClean="0"/>
              <a:t>2020/7/12</a:t>
            </a:fld>
            <a:endParaRPr lang="zh-TW" altLang="en-US"/>
          </a:p>
        </p:txBody>
      </p:sp>
      <p:sp>
        <p:nvSpPr>
          <p:cNvPr id="4" name="頁尾版面配置區 3"/>
          <p:cNvSpPr>
            <a:spLocks noGrp="1"/>
          </p:cNvSpPr>
          <p:nvPr>
            <p:ph type="ftr" sz="quarter" idx="2"/>
          </p:nvPr>
        </p:nvSpPr>
        <p:spPr>
          <a:xfrm>
            <a:off x="0" y="9431338"/>
            <a:ext cx="2946400" cy="498475"/>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49688" y="9431338"/>
            <a:ext cx="2946400" cy="498475"/>
          </a:xfrm>
          <a:prstGeom prst="rect">
            <a:avLst/>
          </a:prstGeom>
        </p:spPr>
        <p:txBody>
          <a:bodyPr vert="horz" lIns="91440" tIns="45720" rIns="91440" bIns="45720" rtlCol="0" anchor="b"/>
          <a:lstStyle>
            <a:lvl1pPr algn="r">
              <a:defRPr sz="1200"/>
            </a:lvl1pPr>
          </a:lstStyle>
          <a:p>
            <a:fld id="{4C102231-9FBC-496C-97F4-E365C3D61BE9}" type="slidenum">
              <a:rPr lang="zh-TW" altLang="en-US" smtClean="0"/>
              <a:t>‹#›</a:t>
            </a:fld>
            <a:endParaRPr lang="zh-TW" altLang="en-US"/>
          </a:p>
        </p:txBody>
      </p:sp>
    </p:spTree>
    <p:extLst>
      <p:ext uri="{BB962C8B-B14F-4D97-AF65-F5344CB8AC3E}">
        <p14:creationId xmlns:p14="http://schemas.microsoft.com/office/powerpoint/2010/main" val="392489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6491"/>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0443" y="0"/>
            <a:ext cx="2945659" cy="496491"/>
          </a:xfrm>
          <a:prstGeom prst="rect">
            <a:avLst/>
          </a:prstGeom>
        </p:spPr>
        <p:txBody>
          <a:bodyPr vert="horz" lIns="91440" tIns="45720" rIns="91440" bIns="45720" rtlCol="0"/>
          <a:lstStyle>
            <a:lvl1pPr algn="r">
              <a:defRPr sz="1200"/>
            </a:lvl1pPr>
          </a:lstStyle>
          <a:p>
            <a:fld id="{E351BF23-ADF8-4AAA-B5DC-12BA3C7F0380}" type="datetimeFigureOut">
              <a:rPr lang="zh-TW" altLang="en-US" smtClean="0"/>
              <a:t>2020/7/12</a:t>
            </a:fld>
            <a:endParaRPr lang="zh-TW" altLang="en-US"/>
          </a:p>
        </p:txBody>
      </p:sp>
      <p:sp>
        <p:nvSpPr>
          <p:cNvPr id="4" name="投影片圖像版面配置區 3"/>
          <p:cNvSpPr>
            <a:spLocks noGrp="1" noRot="1" noChangeAspect="1"/>
          </p:cNvSpPr>
          <p:nvPr>
            <p:ph type="sldImg" idx="2"/>
          </p:nvPr>
        </p:nvSpPr>
        <p:spPr>
          <a:xfrm>
            <a:off x="88900" y="744538"/>
            <a:ext cx="6619875" cy="372427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768" y="4716661"/>
            <a:ext cx="5438140" cy="4468416"/>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431599"/>
            <a:ext cx="2945659" cy="496491"/>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0443" y="9431599"/>
            <a:ext cx="2945659" cy="496491"/>
          </a:xfrm>
          <a:prstGeom prst="rect">
            <a:avLst/>
          </a:prstGeom>
        </p:spPr>
        <p:txBody>
          <a:bodyPr vert="horz" lIns="91440" tIns="45720" rIns="91440" bIns="45720" rtlCol="0" anchor="b"/>
          <a:lstStyle>
            <a:lvl1pPr algn="r">
              <a:defRPr sz="1200"/>
            </a:lvl1pPr>
          </a:lstStyle>
          <a:p>
            <a:fld id="{78FF7908-8036-43B4-B887-7A189C01356B}" type="slidenum">
              <a:rPr lang="zh-TW" altLang="en-US" smtClean="0"/>
              <a:t>‹#›</a:t>
            </a:fld>
            <a:endParaRPr lang="zh-TW" altLang="en-US"/>
          </a:p>
        </p:txBody>
      </p:sp>
    </p:spTree>
    <p:extLst>
      <p:ext uri="{BB962C8B-B14F-4D97-AF65-F5344CB8AC3E}">
        <p14:creationId xmlns:p14="http://schemas.microsoft.com/office/powerpoint/2010/main" val="880612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各位口試委員、老師好。我是</a:t>
            </a:r>
            <a:r>
              <a:rPr lang="zh-TW" altLang="en-US" dirty="0" smtClean="0"/>
              <a:t>林瑋鴻，我的指導教授是莊老師，然後今天</a:t>
            </a:r>
            <a:r>
              <a:rPr lang="zh-TW" altLang="en-US" dirty="0" smtClean="0"/>
              <a:t>要報告的研究主題是</a:t>
            </a:r>
            <a:r>
              <a:rPr lang="en-US" altLang="zh-TW" dirty="0" smtClean="0"/>
              <a:t>”</a:t>
            </a:r>
            <a:r>
              <a:rPr lang="zh-TW" altLang="en-US" dirty="0" smtClean="0"/>
              <a:t>以</a:t>
            </a:r>
            <a:r>
              <a:rPr lang="en-US" altLang="zh-TW" dirty="0" smtClean="0"/>
              <a:t>Instagram</a:t>
            </a:r>
            <a:r>
              <a:rPr lang="zh-TW" altLang="en-US" dirty="0" smtClean="0"/>
              <a:t>資料試做一套餐飲評分機制</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a:t>
            </a:fld>
            <a:endParaRPr lang="zh-TW" altLang="en-US"/>
          </a:p>
        </p:txBody>
      </p:sp>
    </p:spTree>
    <p:extLst>
      <p:ext uri="{BB962C8B-B14F-4D97-AF65-F5344CB8AC3E}">
        <p14:creationId xmlns:p14="http://schemas.microsoft.com/office/powerpoint/2010/main" val="943579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aseline="0" dirty="0" smtClean="0">
                <a:latin typeface="Times New Roman" panose="02020603050405020304" pitchFamily="18" charset="0"/>
                <a:ea typeface="標楷體" panose="03000509000000000000" pitchFamily="65" charset="-120"/>
              </a:rPr>
              <a:t>廖敏惠在網路美食評論情緒分析的研究中發現特定情況下評論的情緒分數幾乎等同於原評論的評分，</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而</a:t>
            </a:r>
            <a:r>
              <a:rPr lang="en-US" altLang="zh-TW" sz="1200" kern="1200" dirty="0" smtClean="0">
                <a:solidFill>
                  <a:schemeClr val="tx1"/>
                </a:solidFill>
                <a:effectLst/>
                <a:latin typeface="+mn-lt"/>
                <a:ea typeface="+mn-ea"/>
                <a:cs typeface="+mn-cs"/>
              </a:rPr>
              <a:t>Yang </a:t>
            </a:r>
            <a:r>
              <a:rPr lang="zh-TW" altLang="zh-TW" sz="1200" kern="1200" dirty="0" smtClean="0">
                <a:solidFill>
                  <a:schemeClr val="tx1"/>
                </a:solidFill>
                <a:effectLst/>
                <a:latin typeface="+mn-lt"/>
                <a:ea typeface="+mn-ea"/>
                <a:cs typeface="+mn-cs"/>
              </a:rPr>
              <a:t>等人的研究</a:t>
            </a:r>
            <a:r>
              <a:rPr lang="en-US" altLang="zh-TW" sz="1200" kern="1200" dirty="0" smtClean="0">
                <a:solidFill>
                  <a:schemeClr val="tx1"/>
                </a:solidFill>
                <a:effectLst/>
                <a:latin typeface="+mn-lt"/>
                <a:ea typeface="+mn-ea"/>
                <a:cs typeface="+mn-cs"/>
              </a:rPr>
              <a:t>(2017)</a:t>
            </a:r>
            <a:r>
              <a:rPr lang="zh-TW" altLang="en-US" sz="1200" kern="1200" dirty="0" smtClean="0">
                <a:solidFill>
                  <a:schemeClr val="tx1"/>
                </a:solidFill>
                <a:effectLst/>
                <a:latin typeface="+mn-lt"/>
                <a:ea typeface="+mn-ea"/>
                <a:cs typeface="+mn-cs"/>
              </a:rPr>
              <a:t>則是</a:t>
            </a:r>
            <a:r>
              <a:rPr lang="zh-TW" altLang="zh-TW" sz="1200" kern="1200" dirty="0" smtClean="0">
                <a:solidFill>
                  <a:schemeClr val="tx1"/>
                </a:solidFill>
                <a:effectLst/>
                <a:latin typeface="+mn-lt"/>
                <a:ea typeface="+mn-ea"/>
                <a:cs typeface="+mn-cs"/>
              </a:rPr>
              <a:t>透過情緒分析</a:t>
            </a:r>
            <a:r>
              <a:rPr lang="zh-TW" altLang="en-US" sz="1200" kern="1200" dirty="0" smtClean="0">
                <a:solidFill>
                  <a:schemeClr val="tx1"/>
                </a:solidFill>
                <a:effectLst/>
                <a:latin typeface="+mn-lt"/>
                <a:ea typeface="+mn-ea"/>
                <a:cs typeface="+mn-cs"/>
              </a:rPr>
              <a:t>技術分析</a:t>
            </a:r>
            <a:r>
              <a:rPr lang="zh-TW" altLang="zh-TW" sz="1200" kern="1200" dirty="0" smtClean="0">
                <a:solidFill>
                  <a:schemeClr val="tx1"/>
                </a:solidFill>
                <a:effectLst/>
                <a:latin typeface="+mn-lt"/>
                <a:ea typeface="+mn-ea"/>
                <a:cs typeface="+mn-cs"/>
              </a:rPr>
              <a:t>替代性商品的線上評論，進行</a:t>
            </a:r>
            <a:r>
              <a:rPr lang="zh-TW" altLang="en-US" sz="1200" kern="1200" dirty="0" smtClean="0">
                <a:solidFill>
                  <a:schemeClr val="tx1"/>
                </a:solidFill>
                <a:effectLst/>
                <a:latin typeface="+mn-lt"/>
                <a:ea typeface="+mn-ea"/>
                <a:cs typeface="+mn-cs"/>
              </a:rPr>
              <a:t>商品</a:t>
            </a:r>
            <a:r>
              <a:rPr lang="zh-TW" altLang="zh-TW" sz="1200" kern="1200" dirty="0" smtClean="0">
                <a:solidFill>
                  <a:schemeClr val="tx1"/>
                </a:solidFill>
                <a:effectLst/>
                <a:latin typeface="+mn-lt"/>
                <a:ea typeface="+mn-ea"/>
                <a:cs typeface="+mn-cs"/>
              </a:rPr>
              <a:t>推薦排名。</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由這兩篇論文可得知評論的情緒某種程度上可代表評論者的評分，且評論的情緒與排名具有一定程度的關係</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所以本研究嘗試利用此概念計算餐廳的評分再進一步預測餐廳排名</a:t>
            </a:r>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10</a:t>
            </a:fld>
            <a:endParaRPr lang="zh-TW" altLang="en-US"/>
          </a:p>
        </p:txBody>
      </p:sp>
    </p:spTree>
    <p:extLst>
      <p:ext uri="{BB962C8B-B14F-4D97-AF65-F5344CB8AC3E}">
        <p14:creationId xmlns:p14="http://schemas.microsoft.com/office/powerpoint/2010/main" val="572766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補講稿</a:t>
            </a: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a:t>
            </a:r>
          </a:p>
          <a:p>
            <a:r>
              <a:rPr lang="zh-TW" altLang="en-US" sz="1200" kern="1200" dirty="0" smtClean="0">
                <a:solidFill>
                  <a:schemeClr val="tx1"/>
                </a:solidFill>
                <a:effectLst/>
                <a:latin typeface="+mn-lt"/>
                <a:ea typeface="+mn-ea"/>
                <a:cs typeface="+mn-cs"/>
              </a:rPr>
              <a:t>因此本研究推測評論者的社群影響力與餐廳排名之間可能具有一定程度的關係，所以在計算餐廳排名的過程中嘗試加入社群影響力之因素</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r>
              <a:rPr lang="en-US" altLang="zh-TW" dirty="0" smtClean="0"/>
              <a:t>(</a:t>
            </a:r>
            <a:r>
              <a:rPr lang="zh-TW" altLang="en-US" dirty="0" smtClean="0"/>
              <a:t>影響力與排名之間關係？</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11</a:t>
            </a:fld>
            <a:endParaRPr lang="zh-TW" altLang="en-US"/>
          </a:p>
        </p:txBody>
      </p:sp>
    </p:spTree>
    <p:extLst>
      <p:ext uri="{BB962C8B-B14F-4D97-AF65-F5344CB8AC3E}">
        <p14:creationId xmlns:p14="http://schemas.microsoft.com/office/powerpoint/2010/main" val="78413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12</a:t>
            </a:fld>
            <a:endParaRPr lang="zh-TW" altLang="en-US"/>
          </a:p>
        </p:txBody>
      </p:sp>
    </p:spTree>
    <p:extLst>
      <p:ext uri="{BB962C8B-B14F-4D97-AF65-F5344CB8AC3E}">
        <p14:creationId xmlns:p14="http://schemas.microsoft.com/office/powerpoint/2010/main" val="4132901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調字體</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13</a:t>
            </a:fld>
            <a:endParaRPr lang="zh-TW" altLang="en-US"/>
          </a:p>
        </p:txBody>
      </p:sp>
    </p:spTree>
    <p:extLst>
      <p:ext uri="{BB962C8B-B14F-4D97-AF65-F5344CB8AC3E}">
        <p14:creationId xmlns:p14="http://schemas.microsoft.com/office/powerpoint/2010/main" val="3034946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擷取</a:t>
            </a:r>
            <a:r>
              <a:rPr lang="en-US" altLang="zh-TW" dirty="0" smtClean="0"/>
              <a:t>menu</a:t>
            </a:r>
            <a:r>
              <a:rPr lang="zh-TW" altLang="en-US" dirty="0" smtClean="0"/>
              <a:t>美食誌</a:t>
            </a:r>
            <a:r>
              <a:rPr lang="en-US" altLang="zh-TW" dirty="0" smtClean="0"/>
              <a:t>2019</a:t>
            </a:r>
            <a:r>
              <a:rPr lang="zh-TW" altLang="en-US" dirty="0" smtClean="0"/>
              <a:t>年、</a:t>
            </a:r>
            <a:r>
              <a:rPr lang="en-US" altLang="zh-TW" dirty="0" smtClean="0"/>
              <a:t>2020</a:t>
            </a:r>
            <a:r>
              <a:rPr lang="zh-TW" altLang="en-US" dirty="0" smtClean="0"/>
              <a:t>年</a:t>
            </a:r>
            <a:r>
              <a:rPr lang="zh-TW" altLang="en-US" sz="1200" dirty="0" smtClean="0">
                <a:latin typeface="標楷體" panose="03000509000000000000" pitchFamily="65" charset="-120"/>
                <a:ea typeface="標楷體" panose="03000509000000000000" pitchFamily="65" charset="-120"/>
              </a:rPr>
              <a:t>十種餐飲種類的</a:t>
            </a:r>
            <a:r>
              <a:rPr lang="en-US" altLang="zh-TW" sz="1200" dirty="0" smtClean="0">
                <a:latin typeface="標楷體" panose="03000509000000000000" pitchFamily="65" charset="-120"/>
                <a:ea typeface="標楷體" panose="03000509000000000000" pitchFamily="65" charset="-120"/>
              </a:rPr>
              <a:t>Top10</a:t>
            </a:r>
            <a:r>
              <a:rPr lang="zh-TW" altLang="en-US" sz="1200" dirty="0" smtClean="0">
                <a:latin typeface="標楷體" panose="03000509000000000000" pitchFamily="65" charset="-120"/>
                <a:ea typeface="標楷體" panose="03000509000000000000" pitchFamily="65" charset="-120"/>
              </a:rPr>
              <a:t>排行榜，</a:t>
            </a:r>
            <a:endParaRPr lang="en-US" altLang="zh-TW" sz="1200" dirty="0" smtClean="0">
              <a:latin typeface="標楷體" panose="03000509000000000000" pitchFamily="65" charset="-120"/>
              <a:ea typeface="標楷體" panose="03000509000000000000" pitchFamily="65" charset="-120"/>
            </a:endParaRPr>
          </a:p>
          <a:p>
            <a:r>
              <a:rPr lang="zh-TW" altLang="en-US" dirty="0" smtClean="0"/>
              <a:t>並且任選八種作為訓練模型的資料，另外兩種作為測試資料</a:t>
            </a:r>
            <a:endParaRPr lang="en-US" altLang="zh-TW" dirty="0" smtClean="0"/>
          </a:p>
          <a:p>
            <a:endParaRPr lang="en-US" altLang="zh-TW" dirty="0" smtClean="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14</a:t>
            </a:fld>
            <a:endParaRPr lang="zh-TW" altLang="en-US"/>
          </a:p>
        </p:txBody>
      </p:sp>
    </p:spTree>
    <p:extLst>
      <p:ext uri="{BB962C8B-B14F-4D97-AF65-F5344CB8AC3E}">
        <p14:creationId xmlns:p14="http://schemas.microsoft.com/office/powerpoint/2010/main" val="3571711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latin typeface="標楷體" panose="03000509000000000000" pitchFamily="65" charset="-120"/>
                <a:ea typeface="標楷體" panose="03000509000000000000" pitchFamily="65" charset="-120"/>
              </a:rPr>
              <a:t>分為一般帳戶和商業帳戶，但是商業帳戶僅限</a:t>
            </a:r>
            <a:r>
              <a:rPr lang="en-US" altLang="zh-TW" sz="1200" dirty="0" smtClean="0">
                <a:latin typeface="標楷體" panose="03000509000000000000" pitchFamily="65" charset="-120"/>
                <a:ea typeface="標楷體" panose="03000509000000000000" pitchFamily="65" charset="-120"/>
              </a:rPr>
              <a:t>….</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15</a:t>
            </a:fld>
            <a:endParaRPr lang="zh-TW" altLang="en-US"/>
          </a:p>
        </p:txBody>
      </p:sp>
    </p:spTree>
    <p:extLst>
      <p:ext uri="{BB962C8B-B14F-4D97-AF65-F5344CB8AC3E}">
        <p14:creationId xmlns:p14="http://schemas.microsoft.com/office/powerpoint/2010/main" val="1172935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也因為</a:t>
            </a:r>
            <a:r>
              <a:rPr lang="en-US" altLang="zh-TW" dirty="0" smtClean="0"/>
              <a:t>Instagram</a:t>
            </a:r>
            <a:r>
              <a:rPr lang="en-US" altLang="zh-TW" baseline="0" dirty="0" smtClean="0"/>
              <a:t> </a:t>
            </a:r>
            <a:r>
              <a:rPr lang="zh-TW" altLang="en-US" baseline="0" dirty="0" smtClean="0"/>
              <a:t>可使用的資料有限，所以</a:t>
            </a:r>
            <a:r>
              <a:rPr lang="en-US" altLang="zh-TW" baseline="0" dirty="0" smtClean="0"/>
              <a:t>….</a:t>
            </a:r>
            <a:endParaRPr lang="en-US" altLang="zh-TW" sz="1200" dirty="0" smtClean="0">
              <a:latin typeface="標楷體" panose="03000509000000000000" pitchFamily="65" charset="-120"/>
              <a:ea typeface="標楷體" panose="03000509000000000000" pitchFamily="65"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標楷體" panose="03000509000000000000" pitchFamily="65" charset="-120"/>
                <a:ea typeface="標楷體" panose="03000509000000000000" pitchFamily="65" charset="-120"/>
              </a:rPr>
              <a:t>1.</a:t>
            </a:r>
            <a:r>
              <a:rPr lang="zh-TW" altLang="en-US" sz="1200" dirty="0" smtClean="0">
                <a:latin typeface="標楷體" panose="03000509000000000000" pitchFamily="65" charset="-120"/>
                <a:ea typeface="標楷體" panose="03000509000000000000" pitchFamily="65" charset="-120"/>
              </a:rPr>
              <a:t>然而本研究無法取得此觸及數</a:t>
            </a:r>
            <a:r>
              <a:rPr lang="en-US" altLang="zh-TW" sz="1200" dirty="0" smtClean="0">
                <a:latin typeface="標楷體" panose="03000509000000000000" pitchFamily="65" charset="-120"/>
                <a:ea typeface="標楷體" panose="03000509000000000000" pitchFamily="65" charset="-120"/>
              </a:rPr>
              <a:t>(Reach)</a:t>
            </a:r>
            <a:r>
              <a:rPr lang="zh-TW" altLang="en-US" sz="1200" dirty="0" smtClean="0">
                <a:latin typeface="標楷體" panose="03000509000000000000" pitchFamily="65" charset="-120"/>
                <a:ea typeface="標楷體" panose="03000509000000000000" pitchFamily="65" charset="-120"/>
              </a:rPr>
              <a:t>，因觸及數只有用戶自己將帳戶轉為商業帳號後才可自行查看，並不公開給其他人觀看</a:t>
            </a:r>
            <a:r>
              <a:rPr lang="en-US" altLang="zh-TW" sz="1200" dirty="0" smtClean="0">
                <a:latin typeface="標楷體" panose="03000509000000000000" pitchFamily="65" charset="-120"/>
                <a:ea typeface="標楷體" panose="03000509000000000000" pitchFamily="65" charset="-120"/>
              </a:rPr>
              <a:t>(2020, INSTAGRAM)</a:t>
            </a:r>
            <a:r>
              <a:rPr lang="zh-TW" altLang="en-US" sz="1200" dirty="0" smtClean="0">
                <a:latin typeface="標楷體" panose="03000509000000000000" pitchFamily="65" charset="-120"/>
                <a:ea typeface="標楷體" panose="03000509000000000000" pitchFamily="65" charset="-120"/>
              </a:rPr>
              <a:t>，無法於本研究中實作</a:t>
            </a:r>
            <a:endParaRPr lang="en-US" altLang="zh-TW" sz="1200" dirty="0" smtClean="0">
              <a:latin typeface="標楷體" panose="03000509000000000000" pitchFamily="65" charset="-120"/>
              <a:ea typeface="標楷體" panose="03000509000000000000" pitchFamily="65" charset="-120"/>
            </a:endParaRPr>
          </a:p>
          <a:p>
            <a:r>
              <a:rPr lang="en-US" altLang="zh-TW" dirty="0" smtClean="0"/>
              <a:t>2.</a:t>
            </a:r>
            <a:r>
              <a:rPr lang="zh-TW" altLang="en-US" dirty="0" smtClean="0"/>
              <a:t> 在陳佳雯的研究中提及社群平台的影響力可以用讚數、留言數、分享數代表，</a:t>
            </a:r>
            <a:endParaRPr lang="en-US" altLang="zh-TW" dirty="0" smtClean="0"/>
          </a:p>
          <a:p>
            <a:r>
              <a:rPr lang="zh-TW" altLang="en-US" dirty="0" smtClean="0"/>
              <a:t>但是以</a:t>
            </a:r>
            <a:r>
              <a:rPr lang="en-US" altLang="zh-TW" dirty="0" err="1" smtClean="0"/>
              <a:t>instagram</a:t>
            </a:r>
            <a:r>
              <a:rPr lang="zh-TW" altLang="en-US" dirty="0" smtClean="0"/>
              <a:t>來說每個人的貼文分享數和留言數都較少，無法代表用戶的影響力，最後是以讚數代表用戶的社群影響力</a:t>
            </a:r>
            <a:endParaRPr lang="en-US" altLang="zh-TW" dirty="0" smtClean="0"/>
          </a:p>
          <a:p>
            <a:r>
              <a:rPr lang="zh-TW" altLang="en-US" dirty="0" smtClean="0"/>
              <a:t>所以本研究以直觀而言，一則貼文獲得的按讚數在一定程度上可視為成功影響到多少人按讚，所以將按讚數設計為用戶的影響力</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16</a:t>
            </a:fld>
            <a:endParaRPr lang="zh-TW" altLang="en-US"/>
          </a:p>
        </p:txBody>
      </p:sp>
    </p:spTree>
    <p:extLst>
      <p:ext uri="{BB962C8B-B14F-4D97-AF65-F5344CB8AC3E}">
        <p14:creationId xmlns:p14="http://schemas.microsoft.com/office/powerpoint/2010/main" val="361363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17</a:t>
            </a:fld>
            <a:endParaRPr lang="zh-TW" altLang="en-US"/>
          </a:p>
        </p:txBody>
      </p:sp>
    </p:spTree>
    <p:extLst>
      <p:ext uri="{BB962C8B-B14F-4D97-AF65-F5344CB8AC3E}">
        <p14:creationId xmlns:p14="http://schemas.microsoft.com/office/powerpoint/2010/main" val="3330297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solidFill>
                  <a:srgbClr val="157E9F"/>
                </a:solidFill>
                <a:latin typeface="標楷體" panose="03000509000000000000" pitchFamily="65" charset="-120"/>
                <a:ea typeface="標楷體" panose="03000509000000000000" pitchFamily="65" charset="-120"/>
              </a:rPr>
              <a:t>情緒分析辭典法</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本研究欲先嘗試僅利用兩個現有情緒辭典進行情緒分析法搭配權重概念調整評分，測試排名結果是否趨近於</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美食誌排行榜</a:t>
            </a:r>
            <a:endParaRPr lang="en-US" altLang="zh-TW" sz="1200" kern="1200" dirty="0" smtClean="0">
              <a:solidFill>
                <a:schemeClr val="tx1"/>
              </a:solidFill>
              <a:effectLst/>
              <a:latin typeface="+mn-lt"/>
              <a:ea typeface="+mn-ea"/>
              <a:cs typeface="+mn-cs"/>
            </a:endParaRPr>
          </a:p>
          <a:p>
            <a:r>
              <a:rPr lang="zh-TW" altLang="en-US" sz="1200" dirty="0" smtClean="0">
                <a:latin typeface="標楷體" panose="03000509000000000000" pitchFamily="65" charset="-120"/>
                <a:ea typeface="標楷體" panose="03000509000000000000" pitchFamily="65" charset="-120"/>
              </a:rPr>
              <a:t>不同平均方式：按讚總數</a:t>
            </a:r>
            <a:r>
              <a:rPr lang="en-US" altLang="zh-TW" sz="1200" dirty="0" smtClean="0">
                <a:latin typeface="標楷體" panose="03000509000000000000" pitchFamily="65" charset="-120"/>
                <a:ea typeface="標楷體" panose="03000509000000000000" pitchFamily="65" charset="-120"/>
              </a:rPr>
              <a:t>or</a:t>
            </a:r>
            <a:r>
              <a:rPr lang="zh-TW" altLang="en-US" sz="1200" dirty="0" smtClean="0">
                <a:latin typeface="標楷體" panose="03000509000000000000" pitchFamily="65" charset="-120"/>
                <a:ea typeface="標楷體" panose="03000509000000000000" pitchFamily="65" charset="-120"/>
              </a:rPr>
              <a:t>評論總數</a:t>
            </a:r>
            <a:endParaRPr lang="en-US" altLang="zh-TW" sz="1200" dirty="0" smtClean="0">
              <a:latin typeface="標楷體" panose="03000509000000000000" pitchFamily="65" charset="-120"/>
              <a:ea typeface="標楷體" panose="03000509000000000000" pitchFamily="65" charset="-120"/>
            </a:endParaRPr>
          </a:p>
          <a:p>
            <a:endParaRPr lang="en-US" altLang="zh-TW" sz="1200" dirty="0" smtClean="0">
              <a:latin typeface="標楷體" panose="03000509000000000000" pitchFamily="65" charset="-120"/>
              <a:ea typeface="標楷體" panose="03000509000000000000" pitchFamily="65" charset="-120"/>
            </a:endParaRPr>
          </a:p>
          <a:p>
            <a:endParaRPr lang="en-US" altLang="zh-TW" sz="1200" dirty="0" smtClean="0">
              <a:latin typeface="標楷體" panose="03000509000000000000" pitchFamily="65" charset="-120"/>
              <a:ea typeface="標楷體" panose="03000509000000000000" pitchFamily="65"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solidFill>
                  <a:srgbClr val="157E9F"/>
                </a:solidFill>
                <a:latin typeface="標楷體" panose="03000509000000000000" pitchFamily="65" charset="-120"/>
                <a:ea typeface="標楷體" panose="03000509000000000000" pitchFamily="65" charset="-120"/>
              </a:rPr>
              <a:t>線性規劃法</a:t>
            </a:r>
          </a:p>
          <a:p>
            <a:r>
              <a:rPr lang="zh-TW" altLang="en-US" dirty="0" smtClean="0"/>
              <a:t>因為三種辭典屬於不同的形態，所以以線性規劃方式將三種辭典結合，透過權重調整降低排名預測誤差</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18</a:t>
            </a:fld>
            <a:endParaRPr lang="zh-TW" altLang="en-US"/>
          </a:p>
        </p:txBody>
      </p:sp>
    </p:spTree>
    <p:extLst>
      <p:ext uri="{BB962C8B-B14F-4D97-AF65-F5344CB8AC3E}">
        <p14:creationId xmlns:p14="http://schemas.microsoft.com/office/powerpoint/2010/main" val="3927255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以</a:t>
            </a:r>
            <a:r>
              <a:rPr lang="en-US" altLang="zh-TW" dirty="0" err="1" smtClean="0"/>
              <a:t>instagram</a:t>
            </a:r>
            <a:r>
              <a:rPr lang="zh-TW" altLang="en-US" dirty="0" smtClean="0"/>
              <a:t>可取得的資料生成特徵值，利用隨機森林演算法預測餐廳排名</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19</a:t>
            </a:fld>
            <a:endParaRPr lang="zh-TW" altLang="en-US"/>
          </a:p>
        </p:txBody>
      </p:sp>
    </p:spTree>
    <p:extLst>
      <p:ext uri="{BB962C8B-B14F-4D97-AF65-F5344CB8AC3E}">
        <p14:creationId xmlns:p14="http://schemas.microsoft.com/office/powerpoint/2010/main" val="1977219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這是今天的議程，首先會先介紹研究主題、文獻探討，接著是研究方法及研究結果分析，最後是結論與未來展望</a:t>
            </a:r>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a:t>
            </a:fld>
            <a:endParaRPr lang="zh-TW" altLang="en-US"/>
          </a:p>
        </p:txBody>
      </p:sp>
    </p:spTree>
    <p:extLst>
      <p:ext uri="{BB962C8B-B14F-4D97-AF65-F5344CB8AC3E}">
        <p14:creationId xmlns:p14="http://schemas.microsoft.com/office/powerpoint/2010/main" val="4023905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smtClean="0">
                <a:solidFill>
                  <a:schemeClr val="tx1"/>
                </a:solidFill>
                <a:effectLst/>
                <a:latin typeface="+mn-lt"/>
                <a:ea typeface="+mn-ea"/>
                <a:cs typeface="+mn-cs"/>
              </a:rPr>
              <a:t>MSE</a:t>
            </a:r>
            <a:r>
              <a:rPr lang="zh-TW" altLang="zh-TW" sz="1200" kern="1200" dirty="0" smtClean="0">
                <a:solidFill>
                  <a:schemeClr val="tx1"/>
                </a:solidFill>
                <a:effectLst/>
                <a:latin typeface="+mn-lt"/>
                <a:ea typeface="+mn-ea"/>
                <a:cs typeface="+mn-cs"/>
              </a:rPr>
              <a:t>代表新排名與標準排名之間的距離，故值趨近於</a:t>
            </a:r>
            <a:r>
              <a:rPr lang="en-US" altLang="zh-TW" sz="1200" kern="1200" dirty="0" smtClean="0">
                <a:solidFill>
                  <a:schemeClr val="tx1"/>
                </a:solidFill>
                <a:effectLst/>
                <a:latin typeface="+mn-lt"/>
                <a:ea typeface="+mn-ea"/>
                <a:cs typeface="+mn-cs"/>
              </a:rPr>
              <a:t>0(</a:t>
            </a:r>
            <a:r>
              <a:rPr lang="zh-TW" altLang="zh-TW" sz="1200" kern="1200" dirty="0" smtClean="0">
                <a:solidFill>
                  <a:schemeClr val="tx1"/>
                </a:solidFill>
                <a:effectLst/>
                <a:latin typeface="+mn-lt"/>
                <a:ea typeface="+mn-ea"/>
                <a:cs typeface="+mn-cs"/>
              </a:rPr>
              <a:t>預測完全正確</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，代表排名預測愈準確</a:t>
            </a:r>
            <a:endParaRPr lang="en-US"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FCP</a:t>
            </a:r>
            <a:r>
              <a:rPr lang="zh-TW" altLang="zh-TW" sz="1200" kern="1200" dirty="0" smtClean="0">
                <a:solidFill>
                  <a:schemeClr val="tx1"/>
                </a:solidFill>
                <a:effectLst/>
                <a:latin typeface="+mn-lt"/>
                <a:ea typeface="+mn-ea"/>
                <a:cs typeface="+mn-cs"/>
              </a:rPr>
              <a:t>代表相對排名正確的組數比例，組數愈多，即值愈大愈趨近於</a:t>
            </a:r>
            <a:r>
              <a:rPr lang="en-US" altLang="zh-TW" sz="1200" kern="1200" dirty="0" smtClean="0">
                <a:solidFill>
                  <a:schemeClr val="tx1"/>
                </a:solidFill>
                <a:effectLst/>
                <a:latin typeface="+mn-lt"/>
                <a:ea typeface="+mn-ea"/>
                <a:cs typeface="+mn-cs"/>
              </a:rPr>
              <a:t>1(</a:t>
            </a:r>
            <a:r>
              <a:rPr lang="zh-TW" altLang="zh-TW" sz="1200" kern="1200" dirty="0" smtClean="0">
                <a:solidFill>
                  <a:schemeClr val="tx1"/>
                </a:solidFill>
                <a:effectLst/>
                <a:latin typeface="+mn-lt"/>
                <a:ea typeface="+mn-ea"/>
                <a:cs typeface="+mn-cs"/>
              </a:rPr>
              <a:t>預測完全正確</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，代表排名預測愈準確</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20</a:t>
            </a:fld>
            <a:endParaRPr lang="zh-TW" altLang="en-US"/>
          </a:p>
        </p:txBody>
      </p:sp>
    </p:spTree>
    <p:extLst>
      <p:ext uri="{BB962C8B-B14F-4D97-AF65-F5344CB8AC3E}">
        <p14:creationId xmlns:p14="http://schemas.microsoft.com/office/powerpoint/2010/main" val="2103334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22</a:t>
            </a:fld>
            <a:endParaRPr lang="zh-TW" altLang="en-US"/>
          </a:p>
        </p:txBody>
      </p:sp>
    </p:spTree>
    <p:extLst>
      <p:ext uri="{BB962C8B-B14F-4D97-AF65-F5344CB8AC3E}">
        <p14:creationId xmlns:p14="http://schemas.microsoft.com/office/powerpoint/2010/main" val="1829817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smtClean="0">
                <a:solidFill>
                  <a:schemeClr val="tx1"/>
                </a:solidFill>
                <a:effectLst/>
                <a:latin typeface="+mn-lt"/>
                <a:ea typeface="+mn-ea"/>
                <a:cs typeface="+mn-cs"/>
              </a:rPr>
              <a:t>在文獻探討的地方有提到</a:t>
            </a:r>
            <a:r>
              <a:rPr lang="zh-TW" altLang="zh-TW" sz="1200" kern="1200" dirty="0" smtClean="0">
                <a:solidFill>
                  <a:schemeClr val="tx1"/>
                </a:solidFill>
                <a:effectLst/>
                <a:latin typeface="+mn-lt"/>
                <a:ea typeface="+mn-ea"/>
                <a:cs typeface="+mn-cs"/>
              </a:rPr>
              <a:t>評分匯總（</a:t>
            </a:r>
            <a:r>
              <a:rPr lang="en-US" altLang="zh-TW" sz="1200" kern="1200" dirty="0" smtClean="0">
                <a:solidFill>
                  <a:schemeClr val="tx1"/>
                </a:solidFill>
                <a:effectLst/>
                <a:latin typeface="+mn-lt"/>
                <a:ea typeface="+mn-ea"/>
                <a:cs typeface="+mn-cs"/>
              </a:rPr>
              <a:t>rating aggregation</a:t>
            </a:r>
            <a:r>
              <a:rPr lang="zh-TW" altLang="zh-TW" sz="1200" kern="1200" dirty="0" smtClean="0">
                <a:solidFill>
                  <a:schemeClr val="tx1"/>
                </a:solidFill>
                <a:effectLst/>
                <a:latin typeface="+mn-lt"/>
                <a:ea typeface="+mn-ea"/>
                <a:cs typeface="+mn-cs"/>
              </a:rPr>
              <a:t>）問題，長久累計的評分會無法反映店家的真正品質，</a:t>
            </a:r>
            <a:r>
              <a:rPr lang="zh-TW" altLang="en-US" sz="1200" kern="1200" dirty="0" smtClean="0">
                <a:solidFill>
                  <a:schemeClr val="tx1"/>
                </a:solidFill>
                <a:effectLst/>
                <a:latin typeface="+mn-lt"/>
                <a:ea typeface="+mn-ea"/>
                <a:cs typeface="+mn-cs"/>
              </a:rPr>
              <a:t>必須</a:t>
            </a:r>
            <a:r>
              <a:rPr lang="zh-TW" altLang="zh-TW" sz="1200" kern="1200" dirty="0" smtClean="0">
                <a:solidFill>
                  <a:schemeClr val="tx1"/>
                </a:solidFill>
                <a:effectLst/>
                <a:latin typeface="+mn-lt"/>
                <a:ea typeface="+mn-ea"/>
                <a:cs typeface="+mn-cs"/>
              </a:rPr>
              <a:t>考慮到</a:t>
            </a:r>
            <a:r>
              <a:rPr lang="zh-TW" altLang="en-US" sz="1200" kern="1200" dirty="0" smtClean="0">
                <a:solidFill>
                  <a:schemeClr val="tx1"/>
                </a:solidFill>
                <a:effectLst/>
                <a:latin typeface="+mn-lt"/>
                <a:ea typeface="+mn-ea"/>
                <a:cs typeface="+mn-cs"/>
              </a:rPr>
              <a:t>貼文的</a:t>
            </a:r>
            <a:r>
              <a:rPr lang="zh-TW" altLang="zh-TW" sz="1200" kern="1200" dirty="0" smtClean="0">
                <a:solidFill>
                  <a:schemeClr val="tx1"/>
                </a:solidFill>
                <a:effectLst/>
                <a:latin typeface="+mn-lt"/>
                <a:ea typeface="+mn-ea"/>
                <a:cs typeface="+mn-cs"/>
              </a:rPr>
              <a:t>時間</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因此本研究爬取的貼文時間，僅限</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美食誌公開發布商家排名的前數個月內之文章</a:t>
            </a:r>
            <a:r>
              <a:rPr lang="zh-TW" altLang="en-US" sz="1200"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本研究嘗試三種</a:t>
            </a:r>
            <a:r>
              <a:rPr lang="zh-TW" altLang="en-US" sz="1200" kern="1200" dirty="0" smtClean="0">
                <a:solidFill>
                  <a:schemeClr val="tx1"/>
                </a:solidFill>
                <a:effectLst/>
                <a:latin typeface="+mn-lt"/>
                <a:ea typeface="+mn-ea"/>
                <a:cs typeface="+mn-cs"/>
              </a:rPr>
              <a:t>挑選貼文的</a:t>
            </a:r>
            <a:r>
              <a:rPr lang="zh-TW" altLang="zh-TW" sz="1200" kern="1200" dirty="0" smtClean="0">
                <a:solidFill>
                  <a:schemeClr val="tx1"/>
                </a:solidFill>
                <a:effectLst/>
                <a:latin typeface="+mn-lt"/>
                <a:ea typeface="+mn-ea"/>
                <a:cs typeface="+mn-cs"/>
              </a:rPr>
              <a:t>方式</a:t>
            </a:r>
            <a:r>
              <a:rPr lang="zh-TW" altLang="en-US" sz="1200"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三種方式都是擷取前</a:t>
            </a:r>
            <a:r>
              <a:rPr lang="zh-TW" altLang="en-US" sz="1200" dirty="0" smtClean="0">
                <a:latin typeface="標楷體" panose="03000509000000000000" pitchFamily="65" charset="-120"/>
                <a:ea typeface="標楷體" panose="03000509000000000000" pitchFamily="65" charset="-120"/>
              </a:rPr>
              <a:t>六個月的文章，但是</a:t>
            </a:r>
            <a:r>
              <a:rPr lang="en-US" altLang="zh-TW" sz="1200" dirty="0" smtClean="0">
                <a:latin typeface="標楷體" panose="03000509000000000000" pitchFamily="65" charset="-120"/>
                <a:ea typeface="標楷體" panose="03000509000000000000" pitchFamily="65" charset="-120"/>
              </a:rPr>
              <a:t>…</a:t>
            </a:r>
            <a:endParaRPr lang="en-US"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1.</a:t>
            </a:r>
            <a:r>
              <a:rPr lang="zh-TW" altLang="zh-TW" sz="1200" kern="1200" dirty="0" smtClean="0">
                <a:solidFill>
                  <a:schemeClr val="tx1"/>
                </a:solidFill>
                <a:effectLst/>
                <a:latin typeface="+mn-lt"/>
                <a:ea typeface="+mn-ea"/>
                <a:cs typeface="+mn-cs"/>
              </a:rPr>
              <a:t>蒐集六個月內的全部評論，根據各店家於每月獲得的文章數量分布</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圖</a:t>
            </a:r>
            <a:r>
              <a:rPr lang="en-US" altLang="zh-TW" sz="1200" kern="1200" dirty="0" smtClean="0">
                <a:solidFill>
                  <a:schemeClr val="tx1"/>
                </a:solidFill>
                <a:effectLst/>
                <a:latin typeface="+mn-lt"/>
                <a:ea typeface="+mn-ea"/>
                <a:cs typeface="+mn-cs"/>
              </a:rPr>
              <a:t>17)</a:t>
            </a:r>
            <a:r>
              <a:rPr lang="zh-TW" altLang="zh-TW" sz="1200" kern="1200" dirty="0" smtClean="0">
                <a:solidFill>
                  <a:schemeClr val="tx1"/>
                </a:solidFill>
                <a:effectLst/>
                <a:latin typeface="+mn-lt"/>
                <a:ea typeface="+mn-ea"/>
                <a:cs typeface="+mn-cs"/>
              </a:rPr>
              <a:t>來看，每個店家六個月內獲得的評論總數不一，甚至相差極大，有些店家僅獲得</a:t>
            </a:r>
            <a:r>
              <a:rPr lang="en-US" altLang="zh-TW" sz="1200" kern="1200" dirty="0" smtClean="0">
                <a:solidFill>
                  <a:schemeClr val="tx1"/>
                </a:solidFill>
                <a:effectLst/>
                <a:latin typeface="+mn-lt"/>
                <a:ea typeface="+mn-ea"/>
                <a:cs typeface="+mn-cs"/>
              </a:rPr>
              <a:t>100</a:t>
            </a:r>
            <a:r>
              <a:rPr lang="zh-TW" altLang="zh-TW" sz="1200" kern="1200" dirty="0" smtClean="0">
                <a:solidFill>
                  <a:schemeClr val="tx1"/>
                </a:solidFill>
                <a:effectLst/>
                <a:latin typeface="+mn-lt"/>
                <a:ea typeface="+mn-ea"/>
                <a:cs typeface="+mn-cs"/>
              </a:rPr>
              <a:t>篇內的評論，有些店家卻獲得</a:t>
            </a:r>
            <a:r>
              <a:rPr lang="en-US" altLang="zh-TW" sz="1200" kern="1200" dirty="0" smtClean="0">
                <a:solidFill>
                  <a:schemeClr val="tx1"/>
                </a:solidFill>
                <a:effectLst/>
                <a:latin typeface="+mn-lt"/>
                <a:ea typeface="+mn-ea"/>
                <a:cs typeface="+mn-cs"/>
              </a:rPr>
              <a:t>600</a:t>
            </a:r>
            <a:r>
              <a:rPr lang="zh-TW" altLang="zh-TW" sz="1200" kern="1200" dirty="0" smtClean="0">
                <a:solidFill>
                  <a:schemeClr val="tx1"/>
                </a:solidFill>
                <a:effectLst/>
                <a:latin typeface="+mn-lt"/>
                <a:ea typeface="+mn-ea"/>
                <a:cs typeface="+mn-cs"/>
              </a:rPr>
              <a:t>篇以上的評論數量</a:t>
            </a:r>
            <a:endParaRPr lang="en-US"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2.</a:t>
            </a:r>
            <a:r>
              <a:rPr lang="zh-TW" altLang="en-US" sz="1200" kern="1200" dirty="0" smtClean="0">
                <a:solidFill>
                  <a:schemeClr val="tx1"/>
                </a:solidFill>
                <a:effectLst/>
                <a:latin typeface="+mn-lt"/>
                <a:ea typeface="+mn-ea"/>
                <a:cs typeface="+mn-cs"/>
              </a:rPr>
              <a:t>第二種方法則是將挑選評論的時間區段</a:t>
            </a:r>
            <a:r>
              <a:rPr lang="en-US" altLang="zh-TW" sz="1200" kern="1200" dirty="0" smtClean="0">
                <a:solidFill>
                  <a:schemeClr val="tx1"/>
                </a:solidFill>
                <a:effectLst/>
                <a:latin typeface="+mn-lt"/>
                <a:ea typeface="+mn-ea"/>
                <a:cs typeface="+mn-cs"/>
              </a:rPr>
              <a:t>(time window)</a:t>
            </a:r>
            <a:r>
              <a:rPr lang="zh-TW" altLang="en-US" sz="1200" kern="1200" dirty="0" smtClean="0">
                <a:solidFill>
                  <a:schemeClr val="tx1"/>
                </a:solidFill>
                <a:effectLst/>
                <a:latin typeface="+mn-lt"/>
                <a:ea typeface="+mn-ea"/>
                <a:cs typeface="+mn-cs"/>
              </a:rPr>
              <a:t>設為一致六個月，但每間店家隨機挑選固定數量的評論</a:t>
            </a:r>
            <a:endParaRPr lang="en-US"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3.</a:t>
            </a:r>
            <a:r>
              <a:rPr lang="zh-TW" altLang="zh-TW" sz="1200" kern="1200" dirty="0" smtClean="0">
                <a:solidFill>
                  <a:schemeClr val="tx1"/>
                </a:solidFill>
                <a:effectLst/>
                <a:latin typeface="+mn-lt"/>
                <a:ea typeface="+mn-ea"/>
                <a:cs typeface="+mn-cs"/>
              </a:rPr>
              <a:t>分別測試</a:t>
            </a:r>
            <a:r>
              <a:rPr lang="en-US" altLang="zh-TW" sz="1200" kern="1200" dirty="0" smtClean="0">
                <a:solidFill>
                  <a:schemeClr val="tx1"/>
                </a:solidFill>
                <a:effectLst/>
                <a:latin typeface="+mn-lt"/>
                <a:ea typeface="+mn-ea"/>
                <a:cs typeface="+mn-cs"/>
              </a:rPr>
              <a:t>50</a:t>
            </a:r>
            <a:r>
              <a:rPr lang="zh-TW" altLang="zh-TW" sz="1200" kern="1200" dirty="0" smtClean="0">
                <a:solidFill>
                  <a:schemeClr val="tx1"/>
                </a:solidFill>
                <a:effectLst/>
                <a:latin typeface="+mn-lt"/>
                <a:ea typeface="+mn-ea"/>
                <a:cs typeface="+mn-cs"/>
              </a:rPr>
              <a:t>篇、</a:t>
            </a:r>
            <a:r>
              <a:rPr lang="en-US" altLang="zh-TW" sz="1200" kern="1200" dirty="0" smtClean="0">
                <a:solidFill>
                  <a:schemeClr val="tx1"/>
                </a:solidFill>
                <a:effectLst/>
                <a:latin typeface="+mn-lt"/>
                <a:ea typeface="+mn-ea"/>
                <a:cs typeface="+mn-cs"/>
              </a:rPr>
              <a:t>100</a:t>
            </a:r>
            <a:r>
              <a:rPr lang="zh-TW" altLang="zh-TW" sz="1200" kern="1200" dirty="0" smtClean="0">
                <a:solidFill>
                  <a:schemeClr val="tx1"/>
                </a:solidFill>
                <a:effectLst/>
                <a:latin typeface="+mn-lt"/>
                <a:ea typeface="+mn-ea"/>
                <a:cs typeface="+mn-cs"/>
              </a:rPr>
              <a:t>篇、</a:t>
            </a:r>
            <a:r>
              <a:rPr lang="en-US" altLang="zh-TW" sz="1200" kern="1200" dirty="0" smtClean="0">
                <a:solidFill>
                  <a:schemeClr val="tx1"/>
                </a:solidFill>
                <a:effectLst/>
                <a:latin typeface="+mn-lt"/>
                <a:ea typeface="+mn-ea"/>
                <a:cs typeface="+mn-cs"/>
              </a:rPr>
              <a:t>150</a:t>
            </a:r>
            <a:r>
              <a:rPr lang="zh-TW" altLang="zh-TW" sz="1200" kern="1200" dirty="0" smtClean="0">
                <a:solidFill>
                  <a:schemeClr val="tx1"/>
                </a:solidFill>
                <a:effectLst/>
                <a:latin typeface="+mn-lt"/>
                <a:ea typeface="+mn-ea"/>
                <a:cs typeface="+mn-cs"/>
              </a:rPr>
              <a:t>篇、</a:t>
            </a:r>
            <a:r>
              <a:rPr lang="en-US" altLang="zh-TW" sz="1200" kern="1200" dirty="0" smtClean="0">
                <a:solidFill>
                  <a:schemeClr val="tx1"/>
                </a:solidFill>
                <a:effectLst/>
                <a:latin typeface="+mn-lt"/>
                <a:ea typeface="+mn-ea"/>
                <a:cs typeface="+mn-cs"/>
              </a:rPr>
              <a:t>200</a:t>
            </a:r>
            <a:r>
              <a:rPr lang="zh-TW" altLang="zh-TW" sz="1200" kern="1200" dirty="0" smtClean="0">
                <a:solidFill>
                  <a:schemeClr val="tx1"/>
                </a:solidFill>
                <a:effectLst/>
                <a:latin typeface="+mn-lt"/>
                <a:ea typeface="+mn-ea"/>
                <a:cs typeface="+mn-cs"/>
              </a:rPr>
              <a:t>篇左右的排名結果</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單純用</a:t>
            </a:r>
            <a:r>
              <a:rPr lang="zh-TW" altLang="zh-TW" sz="1200" kern="1200" dirty="0" smtClean="0">
                <a:solidFill>
                  <a:schemeClr val="tx1"/>
                </a:solidFill>
                <a:effectLst/>
                <a:latin typeface="+mn-lt"/>
                <a:ea typeface="+mn-ea"/>
                <a:cs typeface="+mn-cs"/>
              </a:rPr>
              <a:t>台大擴增情緒辭典</a:t>
            </a:r>
            <a:r>
              <a:rPr lang="en-US" altLang="zh-TW" sz="1200" kern="1200" dirty="0" err="1" smtClean="0">
                <a:solidFill>
                  <a:schemeClr val="tx1"/>
                </a:solidFill>
                <a:effectLst/>
                <a:latin typeface="+mn-lt"/>
                <a:ea typeface="+mn-ea"/>
                <a:cs typeface="+mn-cs"/>
              </a:rPr>
              <a:t>antusd</a:t>
            </a:r>
            <a:r>
              <a:rPr lang="en-US" altLang="zh-TW" sz="1200" kern="1200" dirty="0" smtClean="0">
                <a:solidFill>
                  <a:schemeClr val="tx1"/>
                </a:solidFill>
                <a:effectLst/>
                <a:latin typeface="+mn-lt"/>
                <a:ea typeface="+mn-ea"/>
                <a:cs typeface="+mn-cs"/>
              </a:rPr>
              <a:t> (Shih-Ming, 2016)</a:t>
            </a:r>
            <a:r>
              <a:rPr lang="zh-TW" altLang="zh-TW" sz="1200" kern="1200" dirty="0" smtClean="0">
                <a:solidFill>
                  <a:schemeClr val="tx1"/>
                </a:solidFill>
                <a:effectLst/>
                <a:latin typeface="+mn-lt"/>
                <a:ea typeface="+mn-ea"/>
                <a:cs typeface="+mn-cs"/>
              </a:rPr>
              <a:t> </a:t>
            </a:r>
            <a:r>
              <a:rPr lang="zh-TW" altLang="en-US" sz="1200" kern="1200" dirty="0" smtClean="0">
                <a:solidFill>
                  <a:schemeClr val="tx1"/>
                </a:solidFill>
                <a:effectLst/>
                <a:latin typeface="+mn-lt"/>
                <a:ea typeface="+mn-ea"/>
                <a:cs typeface="+mn-cs"/>
              </a:rPr>
              <a:t>計算店家評分</a:t>
            </a:r>
            <a:r>
              <a:rPr lang="zh-TW" altLang="zh-TW" sz="1200" kern="1200" dirty="0" smtClean="0">
                <a:solidFill>
                  <a:schemeClr val="tx1"/>
                </a:solidFill>
                <a:effectLst/>
                <a:latin typeface="+mn-lt"/>
                <a:ea typeface="+mn-ea"/>
                <a:cs typeface="+mn-cs"/>
              </a:rPr>
              <a:t>進行前測</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最終測試結果以第三種方法</a:t>
            </a:r>
            <a:r>
              <a:rPr lang="zh-TW" altLang="en-US" sz="1200" kern="1200" dirty="0" smtClean="0">
                <a:solidFill>
                  <a:schemeClr val="tx1"/>
                </a:solidFill>
                <a:effectLst/>
                <a:latin typeface="+mn-lt"/>
                <a:ea typeface="+mn-ea"/>
                <a:cs typeface="+mn-cs"/>
              </a:rPr>
              <a:t>擷取</a:t>
            </a:r>
            <a:r>
              <a:rPr lang="en-US" altLang="zh-TW" sz="1200" kern="1200" dirty="0" smtClean="0">
                <a:solidFill>
                  <a:schemeClr val="tx1"/>
                </a:solidFill>
                <a:effectLst/>
                <a:latin typeface="+mn-lt"/>
                <a:ea typeface="+mn-ea"/>
                <a:cs typeface="+mn-cs"/>
              </a:rPr>
              <a:t>150</a:t>
            </a:r>
            <a:r>
              <a:rPr lang="zh-TW" altLang="zh-TW" sz="1200" kern="1200" dirty="0" smtClean="0">
                <a:solidFill>
                  <a:schemeClr val="tx1"/>
                </a:solidFill>
                <a:effectLst/>
                <a:latin typeface="+mn-lt"/>
                <a:ea typeface="+mn-ea"/>
                <a:cs typeface="+mn-cs"/>
              </a:rPr>
              <a:t>篇</a:t>
            </a:r>
            <a:r>
              <a:rPr lang="zh-TW" altLang="en-US" sz="1200" kern="1200" dirty="0" smtClean="0">
                <a:solidFill>
                  <a:schemeClr val="tx1"/>
                </a:solidFill>
                <a:effectLst/>
                <a:latin typeface="+mn-lt"/>
                <a:ea typeface="+mn-ea"/>
                <a:cs typeface="+mn-cs"/>
              </a:rPr>
              <a:t>評論</a:t>
            </a:r>
            <a:r>
              <a:rPr lang="zh-TW" altLang="zh-TW" sz="1200" kern="1200" dirty="0" smtClean="0">
                <a:solidFill>
                  <a:schemeClr val="tx1"/>
                </a:solidFill>
                <a:effectLst/>
                <a:latin typeface="+mn-lt"/>
                <a:ea typeface="+mn-ea"/>
                <a:cs typeface="+mn-cs"/>
              </a:rPr>
              <a:t>的排名結果較為準確</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23</a:t>
            </a:fld>
            <a:endParaRPr lang="zh-TW" altLang="en-US"/>
          </a:p>
        </p:txBody>
      </p:sp>
    </p:spTree>
    <p:extLst>
      <p:ext uri="{BB962C8B-B14F-4D97-AF65-F5344CB8AC3E}">
        <p14:creationId xmlns:p14="http://schemas.microsoft.com/office/powerpoint/2010/main" val="764239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Instagram</a:t>
            </a:r>
            <a:r>
              <a:rPr lang="zh-TW" altLang="en-US" dirty="0" smtClean="0"/>
              <a:t>的貼文可以依據商家的主題標籤或是用戶的打卡貼文來蒐集資料，</a:t>
            </a:r>
            <a:endParaRPr lang="en-US" altLang="zh-TW" dirty="0" smtClean="0"/>
          </a:p>
          <a:p>
            <a:r>
              <a:rPr lang="zh-TW" altLang="zh-TW" sz="1200" kern="1200" dirty="0" smtClean="0">
                <a:solidFill>
                  <a:schemeClr val="tx1"/>
                </a:solidFill>
                <a:effectLst/>
                <a:latin typeface="+mn-lt"/>
                <a:ea typeface="+mn-ea"/>
                <a:cs typeface="+mn-cs"/>
              </a:rPr>
              <a:t>但是由圖</a:t>
            </a:r>
            <a:r>
              <a:rPr lang="en-US" altLang="zh-TW" sz="1200" kern="1200" dirty="0" smtClean="0">
                <a:solidFill>
                  <a:schemeClr val="tx1"/>
                </a:solidFill>
                <a:effectLst/>
                <a:latin typeface="+mn-lt"/>
                <a:ea typeface="+mn-ea"/>
                <a:cs typeface="+mn-cs"/>
              </a:rPr>
              <a:t>18(</a:t>
            </a:r>
            <a:r>
              <a:rPr lang="zh-TW" altLang="zh-TW" sz="1200" kern="1200" dirty="0" smtClean="0">
                <a:solidFill>
                  <a:schemeClr val="tx1"/>
                </a:solidFill>
                <a:effectLst/>
                <a:latin typeface="+mn-lt"/>
                <a:ea typeface="+mn-ea"/>
                <a:cs typeface="+mn-cs"/>
              </a:rPr>
              <a:t>左</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可看出標有</a:t>
            </a:r>
            <a:r>
              <a:rPr lang="en-US" altLang="zh-TW" sz="1200" kern="1200" dirty="0" smtClean="0">
                <a:solidFill>
                  <a:schemeClr val="tx1"/>
                </a:solidFill>
                <a:effectLst/>
                <a:latin typeface="+mn-lt"/>
                <a:ea typeface="+mn-ea"/>
                <a:cs typeface="+mn-cs"/>
              </a:rPr>
              <a:t>hashtag</a:t>
            </a:r>
            <a:r>
              <a:rPr lang="zh-TW" altLang="zh-TW" sz="1200" kern="1200" dirty="0" smtClean="0">
                <a:solidFill>
                  <a:schemeClr val="tx1"/>
                </a:solidFill>
                <a:effectLst/>
                <a:latin typeface="+mn-lt"/>
                <a:ea typeface="+mn-ea"/>
                <a:cs typeface="+mn-cs"/>
              </a:rPr>
              <a:t>的貼文內容較容易偏離對於商家的評論，因其可能包含其他主題的</a:t>
            </a:r>
            <a:r>
              <a:rPr lang="en-US" altLang="zh-TW" sz="1200" kern="1200" dirty="0" smtClean="0">
                <a:solidFill>
                  <a:schemeClr val="tx1"/>
                </a:solidFill>
                <a:effectLst/>
                <a:latin typeface="+mn-lt"/>
                <a:ea typeface="+mn-ea"/>
                <a:cs typeface="+mn-cs"/>
              </a:rPr>
              <a:t>hashtag</a:t>
            </a:r>
            <a:r>
              <a:rPr lang="zh-TW" altLang="zh-TW" sz="1200" kern="1200" dirty="0" smtClean="0">
                <a:solidFill>
                  <a:schemeClr val="tx1"/>
                </a:solidFill>
                <a:effectLst/>
                <a:latin typeface="+mn-lt"/>
                <a:ea typeface="+mn-ea"/>
                <a:cs typeface="+mn-cs"/>
              </a:rPr>
              <a:t>，意即文章內容並非以評論餐廳為主軸</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而位於商家地標打卡的貼文則大部分會談論關於餐廳的相關評論</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如圖</a:t>
            </a:r>
            <a:r>
              <a:rPr lang="en-US" altLang="zh-TW" sz="1200" kern="1200" dirty="0" smtClean="0">
                <a:solidFill>
                  <a:schemeClr val="tx1"/>
                </a:solidFill>
                <a:effectLst/>
                <a:latin typeface="+mn-lt"/>
                <a:ea typeface="+mn-ea"/>
                <a:cs typeface="+mn-cs"/>
              </a:rPr>
              <a:t>18(</a:t>
            </a:r>
            <a:r>
              <a:rPr lang="zh-TW" altLang="zh-TW" sz="1200" kern="1200" dirty="0" smtClean="0">
                <a:solidFill>
                  <a:schemeClr val="tx1"/>
                </a:solidFill>
                <a:effectLst/>
                <a:latin typeface="+mn-lt"/>
                <a:ea typeface="+mn-ea"/>
                <a:cs typeface="+mn-cs"/>
              </a:rPr>
              <a:t>右</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，因此本研究選擇用戶的打卡貼文，作為排名預測的資料來源。</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24</a:t>
            </a:fld>
            <a:endParaRPr lang="zh-TW" altLang="en-US"/>
          </a:p>
        </p:txBody>
      </p:sp>
    </p:spTree>
    <p:extLst>
      <p:ext uri="{BB962C8B-B14F-4D97-AF65-F5344CB8AC3E}">
        <p14:creationId xmlns:p14="http://schemas.microsoft.com/office/powerpoint/2010/main" val="1345701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最後爬取的範例結果呈現於圖</a:t>
            </a:r>
            <a:r>
              <a:rPr lang="en-US" altLang="zh-TW" sz="1200" kern="1200" dirty="0" smtClean="0">
                <a:solidFill>
                  <a:schemeClr val="tx1"/>
                </a:solidFill>
                <a:effectLst/>
                <a:latin typeface="+mn-lt"/>
                <a:ea typeface="+mn-ea"/>
                <a:cs typeface="+mn-cs"/>
              </a:rPr>
              <a:t>16</a:t>
            </a:r>
            <a:r>
              <a:rPr lang="zh-TW" altLang="zh-TW" sz="1200" kern="1200" dirty="0" smtClean="0">
                <a:solidFill>
                  <a:schemeClr val="tx1"/>
                </a:solidFill>
                <a:effectLst/>
                <a:latin typeface="+mn-lt"/>
                <a:ea typeface="+mn-ea"/>
                <a:cs typeface="+mn-cs"/>
              </a:rPr>
              <a:t>中</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包括貼文內容和使用者資訊</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25</a:t>
            </a:fld>
            <a:endParaRPr lang="zh-TW" altLang="en-US"/>
          </a:p>
        </p:txBody>
      </p:sp>
    </p:spTree>
    <p:extLst>
      <p:ext uri="{BB962C8B-B14F-4D97-AF65-F5344CB8AC3E}">
        <p14:creationId xmlns:p14="http://schemas.microsoft.com/office/powerpoint/2010/main" val="1930701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接著是</a:t>
            </a:r>
            <a:r>
              <a:rPr lang="zh-TW" altLang="en-US" sz="1200" b="1" dirty="0" smtClean="0">
                <a:latin typeface="標楷體" panose="03000509000000000000" pitchFamily="65" charset="-120"/>
                <a:ea typeface="標楷體" panose="03000509000000000000" pitchFamily="65" charset="-120"/>
              </a:rPr>
              <a:t>線性規劃法的排名預測與驗證 </a:t>
            </a:r>
            <a:endParaRPr lang="en-US" altLang="zh-TW" sz="1200" b="1" dirty="0" smtClean="0">
              <a:latin typeface="標楷體" panose="03000509000000000000" pitchFamily="65" charset="-120"/>
              <a:ea typeface="標楷體" panose="03000509000000000000" pitchFamily="65" charset="-120"/>
            </a:endParaRPr>
          </a:p>
          <a:p>
            <a:r>
              <a:rPr lang="zh-TW" altLang="en-US" b="0" dirty="0" smtClean="0"/>
              <a:t>首先會先進行資料前處理，針對</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重覆值、空值、標點符號、雜訊以及停用詞對評論進行前處理，</a:t>
            </a:r>
            <a:endPar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200" b="0" dirty="0" smtClean="0">
                <a:latin typeface="Times New Roman" panose="02020603050405020304" pitchFamily="18" charset="0"/>
                <a:ea typeface="標楷體" panose="03000509000000000000" pitchFamily="65" charset="-120"/>
                <a:cs typeface="Times New Roman" panose="02020603050405020304" pitchFamily="18" charset="0"/>
              </a:rPr>
              <a:t>然後研究發現</a:t>
            </a:r>
            <a:r>
              <a:rPr lang="en-US" altLang="zh-TW" sz="1200" b="0" dirty="0" smtClean="0">
                <a:latin typeface="Times New Roman" panose="02020603050405020304" pitchFamily="18" charset="0"/>
                <a:ea typeface="標楷體" panose="03000509000000000000" pitchFamily="65" charset="-120"/>
                <a:cs typeface="Times New Roman" panose="02020603050405020304" pitchFamily="18" charset="0"/>
              </a:rPr>
              <a:t>Instagram</a:t>
            </a:r>
            <a:r>
              <a:rPr lang="zh-TW" altLang="en-US" sz="1200" b="0" dirty="0" smtClean="0">
                <a:latin typeface="Times New Roman" panose="02020603050405020304" pitchFamily="18" charset="0"/>
                <a:ea typeface="標楷體" panose="03000509000000000000" pitchFamily="65" charset="-120"/>
                <a:cs typeface="Times New Roman" panose="02020603050405020304" pitchFamily="18" charset="0"/>
              </a:rPr>
              <a:t>社群中，美髮業者常在商家地址打卡並發布廣告貼文，</a:t>
            </a:r>
            <a:endParaRPr lang="en-US" altLang="zh-TW" sz="1200" b="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200" b="0" dirty="0" smtClean="0">
                <a:latin typeface="Times New Roman" panose="02020603050405020304" pitchFamily="18" charset="0"/>
                <a:ea typeface="標楷體" panose="03000509000000000000" pitchFamily="65" charset="-120"/>
                <a:cs typeface="Times New Roman" panose="02020603050405020304" pitchFamily="18" charset="0"/>
              </a:rPr>
              <a:t>因此利用關鍵字</a:t>
            </a:r>
            <a:r>
              <a:rPr lang="en-US" altLang="zh-TW" sz="1200" b="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dirty="0" smtClean="0">
                <a:latin typeface="Times New Roman" panose="02020603050405020304" pitchFamily="18" charset="0"/>
                <a:ea typeface="標楷體" panose="03000509000000000000" pitchFamily="65" charset="-120"/>
                <a:cs typeface="Times New Roman" panose="02020603050405020304" pitchFamily="18" charset="0"/>
              </a:rPr>
              <a:t>如：染髮、燙髮、美甲等</a:t>
            </a:r>
            <a:r>
              <a:rPr lang="en-US" altLang="zh-TW" sz="1200" b="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dirty="0" smtClean="0">
                <a:latin typeface="Times New Roman" panose="02020603050405020304" pitchFamily="18" charset="0"/>
                <a:ea typeface="標楷體" panose="03000509000000000000" pitchFamily="65" charset="-120"/>
                <a:cs typeface="Times New Roman" panose="02020603050405020304" pitchFamily="18" charset="0"/>
              </a:rPr>
              <a:t>美髮相關詞彙</a:t>
            </a:r>
            <a:r>
              <a:rPr lang="en-US" altLang="zh-TW" sz="1200" b="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b="0" dirty="0" smtClean="0">
                <a:latin typeface="Times New Roman" panose="02020603050405020304" pitchFamily="18" charset="0"/>
                <a:ea typeface="標楷體" panose="03000509000000000000" pitchFamily="65" charset="-120"/>
                <a:cs typeface="Times New Roman" panose="02020603050405020304" pitchFamily="18" charset="0"/>
              </a:rPr>
              <a:t>篩選出這些貼文並移除</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最後各間店家</a:t>
            </a:r>
            <a:r>
              <a:rPr lang="zh-TW" altLang="zh-TW" sz="1200" kern="1200" dirty="0" smtClean="0">
                <a:solidFill>
                  <a:schemeClr val="tx1"/>
                </a:solidFill>
                <a:effectLst/>
                <a:latin typeface="+mn-lt"/>
                <a:ea typeface="+mn-ea"/>
                <a:cs typeface="+mn-cs"/>
              </a:rPr>
              <a:t>分析的資料量</a:t>
            </a:r>
            <a:r>
              <a:rPr lang="zh-TW" altLang="en-US" sz="1200" kern="1200" dirty="0" smtClean="0">
                <a:solidFill>
                  <a:schemeClr val="tx1"/>
                </a:solidFill>
                <a:effectLst/>
                <a:latin typeface="+mn-lt"/>
                <a:ea typeface="+mn-ea"/>
                <a:cs typeface="+mn-cs"/>
              </a:rPr>
              <a:t>如圖</a:t>
            </a:r>
            <a:endParaRPr lang="zh-TW" altLang="en-US" b="0"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26</a:t>
            </a:fld>
            <a:endParaRPr lang="zh-TW" altLang="en-US"/>
          </a:p>
        </p:txBody>
      </p:sp>
    </p:spTree>
    <p:extLst>
      <p:ext uri="{BB962C8B-B14F-4D97-AF65-F5344CB8AC3E}">
        <p14:creationId xmlns:p14="http://schemas.microsoft.com/office/powerpoint/2010/main" val="1170468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 </a:t>
            </a:r>
            <a:r>
              <a:rPr lang="zh-TW" altLang="en-US" dirty="0" smtClean="0"/>
              <a:t>以所有評論的總按讚數和所有評論進行</a:t>
            </a:r>
            <a:r>
              <a:rPr lang="en-US" altLang="zh-TW" dirty="0" err="1" smtClean="0"/>
              <a:t>mse</a:t>
            </a:r>
            <a:r>
              <a:rPr lang="zh-TW" altLang="en-US" dirty="0" smtClean="0"/>
              <a:t>計算，結果以</a:t>
            </a:r>
            <a:r>
              <a:rPr lang="zh-TW" altLang="en-US" dirty="0" smtClean="0"/>
              <a:t>按讚數測得的結果較優，所以在公式中將</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n</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設計為</a:t>
            </a:r>
            <a:r>
              <a:rPr lang="zh-TW" altLang="en-US" dirty="0" smtClean="0"/>
              <a:t>總按讚數</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27</a:t>
            </a:fld>
            <a:endParaRPr lang="zh-TW" altLang="en-US"/>
          </a:p>
        </p:txBody>
      </p:sp>
    </p:spTree>
    <p:extLst>
      <p:ext uri="{BB962C8B-B14F-4D97-AF65-F5344CB8AC3E}">
        <p14:creationId xmlns:p14="http://schemas.microsoft.com/office/powerpoint/2010/main" val="2169047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a:p>
            <a:r>
              <a:rPr lang="zh-TW" altLang="zh-TW" sz="1200" kern="1200" dirty="0" smtClean="0">
                <a:solidFill>
                  <a:schemeClr val="tx1"/>
                </a:solidFill>
                <a:effectLst/>
                <a:latin typeface="+mn-lt"/>
                <a:ea typeface="+mn-ea"/>
                <a:cs typeface="+mn-cs"/>
              </a:rPr>
              <a:t>例如：</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等，故本研究人工篩選並移除這些字詞後，也確實能夠幫助校正排名的準確度</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28</a:t>
            </a:fld>
            <a:endParaRPr lang="zh-TW" altLang="en-US"/>
          </a:p>
        </p:txBody>
      </p:sp>
    </p:spTree>
    <p:extLst>
      <p:ext uri="{BB962C8B-B14F-4D97-AF65-F5344CB8AC3E}">
        <p14:creationId xmlns:p14="http://schemas.microsoft.com/office/powerpoint/2010/main" val="3922367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測試結果以將評論分數與按讚數進行方法三的正規化後的表現最優</a:t>
            </a:r>
            <a:r>
              <a:rPr lang="zh-TW" altLang="en-US"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因此對</a:t>
            </a:r>
            <a:r>
              <a:rPr lang="en-US" altLang="zh-TW" sz="1200" kern="1200" dirty="0" smtClean="0">
                <a:solidFill>
                  <a:schemeClr val="tx1"/>
                </a:solidFill>
                <a:effectLst/>
                <a:latin typeface="+mn-lt"/>
                <a:ea typeface="+mn-ea"/>
                <a:cs typeface="+mn-cs"/>
              </a:rPr>
              <a:t>3.2.2.3</a:t>
            </a:r>
            <a:r>
              <a:rPr lang="zh-TW" altLang="zh-TW" sz="1200" kern="1200" dirty="0" smtClean="0">
                <a:solidFill>
                  <a:schemeClr val="tx1"/>
                </a:solidFill>
                <a:effectLst/>
                <a:latin typeface="+mn-lt"/>
                <a:ea typeface="+mn-ea"/>
                <a:cs typeface="+mn-cs"/>
              </a:rPr>
              <a:t>節的公式一做正規化調整。</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29</a:t>
            </a:fld>
            <a:endParaRPr lang="zh-TW" altLang="en-US"/>
          </a:p>
        </p:txBody>
      </p:sp>
    </p:spTree>
    <p:extLst>
      <p:ext uri="{BB962C8B-B14F-4D97-AF65-F5344CB8AC3E}">
        <p14:creationId xmlns:p14="http://schemas.microsoft.com/office/powerpoint/2010/main" val="3732859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找出未被辨識出的情緒詞、也從</a:t>
            </a:r>
            <a:r>
              <a:rPr lang="en-US" altLang="zh-TW" dirty="0" smtClean="0"/>
              <a:t>google</a:t>
            </a:r>
            <a:r>
              <a:rPr lang="zh-TW" altLang="en-US" dirty="0" smtClean="0"/>
              <a:t>評論中蒐集更多情緒詞</a:t>
            </a:r>
            <a:endParaRPr lang="en-US" altLang="zh-TW" dirty="0" smtClean="0"/>
          </a:p>
          <a:p>
            <a:r>
              <a:rPr lang="zh-TW" altLang="en-US" sz="1200" kern="1200" dirty="0" smtClean="0">
                <a:solidFill>
                  <a:schemeClr val="tx1"/>
                </a:solidFill>
                <a:effectLst/>
                <a:latin typeface="+mn-lt"/>
                <a:ea typeface="+mn-ea"/>
                <a:cs typeface="+mn-cs"/>
              </a:rPr>
              <a:t>最後總共人工標記出</a:t>
            </a:r>
            <a:r>
              <a:rPr lang="en-US" altLang="zh-TW" sz="1200" dirty="0" smtClean="0">
                <a:latin typeface="Times New Roman" panose="02020603050405020304" pitchFamily="18" charset="0"/>
                <a:ea typeface="標楷體" panose="03000509000000000000" pitchFamily="65" charset="-120"/>
              </a:rPr>
              <a:t>903</a:t>
            </a:r>
            <a:r>
              <a:rPr lang="zh-TW" altLang="en-US" sz="1200" dirty="0" smtClean="0">
                <a:latin typeface="Times New Roman" panose="02020603050405020304" pitchFamily="18" charset="0"/>
                <a:ea typeface="標楷體" panose="03000509000000000000" pitchFamily="65" charset="-120"/>
              </a:rPr>
              <a:t>個未被包含在原始評論的情緒詞</a:t>
            </a:r>
            <a:endParaRPr lang="en-US" altLang="zh-TW" sz="1200" dirty="0" smtClean="0">
              <a:latin typeface="Times New Roman" panose="02020603050405020304" pitchFamily="18" charset="0"/>
              <a:ea typeface="標楷體" panose="03000509000000000000" pitchFamily="65" charset="-120"/>
            </a:endParaRPr>
          </a:p>
          <a:p>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情緒分數給定方式：</a:t>
            </a:r>
            <a:endPar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200" kern="1200" dirty="0" smtClean="0">
                <a:solidFill>
                  <a:schemeClr val="tx1"/>
                </a:solidFill>
                <a:effectLst/>
                <a:latin typeface="+mn-lt"/>
                <a:ea typeface="+mn-ea"/>
                <a:cs typeface="+mn-cs"/>
              </a:rPr>
              <a:t>若為正面情緒詞則將情緒分數從</a:t>
            </a:r>
            <a:r>
              <a:rPr lang="en-US" altLang="zh-TW" sz="1200" kern="1200" dirty="0" smtClean="0">
                <a:solidFill>
                  <a:schemeClr val="tx1"/>
                </a:solidFill>
                <a:effectLst/>
                <a:latin typeface="+mn-lt"/>
                <a:ea typeface="+mn-ea"/>
                <a:cs typeface="+mn-cs"/>
              </a:rPr>
              <a:t>0</a:t>
            </a:r>
            <a:r>
              <a:rPr lang="zh-TW" altLang="zh-TW" sz="1200" kern="1200" dirty="0" smtClean="0">
                <a:solidFill>
                  <a:schemeClr val="tx1"/>
                </a:solidFill>
                <a:effectLst/>
                <a:latin typeface="+mn-lt"/>
                <a:ea typeface="+mn-ea"/>
                <a:cs typeface="+mn-cs"/>
              </a:rPr>
              <a:t>開始累計到</a:t>
            </a:r>
            <a:r>
              <a:rPr lang="en-US" altLang="zh-TW" sz="1200" kern="1200" dirty="0" smtClean="0">
                <a:solidFill>
                  <a:schemeClr val="tx1"/>
                </a:solidFill>
                <a:effectLst/>
                <a:latin typeface="+mn-lt"/>
                <a:ea typeface="+mn-ea"/>
                <a:cs typeface="+mn-cs"/>
              </a:rPr>
              <a:t>10</a:t>
            </a:r>
            <a:r>
              <a:rPr lang="zh-TW" altLang="zh-TW" sz="1200" kern="1200" dirty="0" smtClean="0">
                <a:solidFill>
                  <a:schemeClr val="tx1"/>
                </a:solidFill>
                <a:effectLst/>
                <a:latin typeface="+mn-lt"/>
                <a:ea typeface="+mn-ea"/>
                <a:cs typeface="+mn-cs"/>
              </a:rPr>
              <a:t>，負面情緒詞則是情緒分數從</a:t>
            </a:r>
            <a:r>
              <a:rPr lang="en-US" altLang="zh-TW" sz="1200" kern="1200" dirty="0" smtClean="0">
                <a:solidFill>
                  <a:schemeClr val="tx1"/>
                </a:solidFill>
                <a:effectLst/>
                <a:latin typeface="+mn-lt"/>
                <a:ea typeface="+mn-ea"/>
                <a:cs typeface="+mn-cs"/>
              </a:rPr>
              <a:t>0</a:t>
            </a:r>
            <a:r>
              <a:rPr lang="zh-TW" altLang="zh-TW" sz="1200" kern="1200" dirty="0" smtClean="0">
                <a:solidFill>
                  <a:schemeClr val="tx1"/>
                </a:solidFill>
                <a:effectLst/>
                <a:latin typeface="+mn-lt"/>
                <a:ea typeface="+mn-ea"/>
                <a:cs typeface="+mn-cs"/>
              </a:rPr>
              <a:t>開始累計到負</a:t>
            </a:r>
            <a:r>
              <a:rPr lang="en-US" altLang="zh-TW" sz="1200" kern="1200" dirty="0" smtClean="0">
                <a:solidFill>
                  <a:schemeClr val="tx1"/>
                </a:solidFill>
                <a:effectLst/>
                <a:latin typeface="+mn-lt"/>
                <a:ea typeface="+mn-ea"/>
                <a:cs typeface="+mn-cs"/>
              </a:rPr>
              <a:t>10</a:t>
            </a:r>
            <a:r>
              <a:rPr lang="zh-TW" altLang="zh-TW" sz="1200" kern="1200" dirty="0" smtClean="0">
                <a:solidFill>
                  <a:schemeClr val="tx1"/>
                </a:solidFill>
                <a:effectLst/>
                <a:latin typeface="+mn-lt"/>
                <a:ea typeface="+mn-ea"/>
                <a:cs typeface="+mn-cs"/>
              </a:rPr>
              <a:t>，觀測</a:t>
            </a:r>
            <a:r>
              <a:rPr lang="en-US" altLang="zh-TW" sz="1200" kern="1200" dirty="0" err="1" smtClean="0">
                <a:solidFill>
                  <a:schemeClr val="tx1"/>
                </a:solidFill>
                <a:effectLst/>
                <a:latin typeface="+mn-lt"/>
                <a:ea typeface="+mn-ea"/>
                <a:cs typeface="+mn-cs"/>
              </a:rPr>
              <a:t>mse</a:t>
            </a:r>
            <a:r>
              <a:rPr lang="zh-TW" altLang="zh-TW" sz="1200" kern="1200" dirty="0" smtClean="0">
                <a:solidFill>
                  <a:schemeClr val="tx1"/>
                </a:solidFill>
                <a:effectLst/>
                <a:latin typeface="+mn-lt"/>
                <a:ea typeface="+mn-ea"/>
                <a:cs typeface="+mn-cs"/>
              </a:rPr>
              <a:t>的變化，若平均</a:t>
            </a:r>
            <a:r>
              <a:rPr lang="en-US" altLang="zh-TW" sz="1200" kern="1200" dirty="0" err="1" smtClean="0">
                <a:solidFill>
                  <a:schemeClr val="tx1"/>
                </a:solidFill>
                <a:effectLst/>
                <a:latin typeface="+mn-lt"/>
                <a:ea typeface="+mn-ea"/>
                <a:cs typeface="+mn-cs"/>
              </a:rPr>
              <a:t>mse</a:t>
            </a:r>
            <a:r>
              <a:rPr lang="zh-TW" altLang="zh-TW" sz="1200" kern="1200" dirty="0" smtClean="0">
                <a:solidFill>
                  <a:schemeClr val="tx1"/>
                </a:solidFill>
                <a:effectLst/>
                <a:latin typeface="+mn-lt"/>
                <a:ea typeface="+mn-ea"/>
                <a:cs typeface="+mn-cs"/>
              </a:rPr>
              <a:t>有變小且每個餐飲種類的</a:t>
            </a:r>
            <a:r>
              <a:rPr lang="en-US" altLang="zh-TW" sz="1200" kern="1200" dirty="0" err="1" smtClean="0">
                <a:solidFill>
                  <a:schemeClr val="tx1"/>
                </a:solidFill>
                <a:effectLst/>
                <a:latin typeface="+mn-lt"/>
                <a:ea typeface="+mn-ea"/>
                <a:cs typeface="+mn-cs"/>
              </a:rPr>
              <a:t>mse</a:t>
            </a:r>
            <a:r>
              <a:rPr lang="zh-TW" altLang="zh-TW" sz="1200" kern="1200" dirty="0" smtClean="0">
                <a:solidFill>
                  <a:schemeClr val="tx1"/>
                </a:solidFill>
                <a:effectLst/>
                <a:latin typeface="+mn-lt"/>
                <a:ea typeface="+mn-ea"/>
                <a:cs typeface="+mn-cs"/>
              </a:rPr>
              <a:t>增加或降低的幅度不超過</a:t>
            </a:r>
            <a:r>
              <a:rPr lang="en-US" altLang="zh-TW" sz="1200" kern="1200" dirty="0" smtClean="0">
                <a:solidFill>
                  <a:schemeClr val="tx1"/>
                </a:solidFill>
                <a:effectLst/>
                <a:latin typeface="+mn-lt"/>
                <a:ea typeface="+mn-ea"/>
                <a:cs typeface="+mn-cs"/>
              </a:rPr>
              <a:t>0.1</a:t>
            </a:r>
            <a:r>
              <a:rPr lang="zh-TW" altLang="zh-TW" sz="1200" kern="1200" dirty="0" smtClean="0">
                <a:solidFill>
                  <a:schemeClr val="tx1"/>
                </a:solidFill>
                <a:effectLst/>
                <a:latin typeface="+mn-lt"/>
                <a:ea typeface="+mn-ea"/>
                <a:cs typeface="+mn-cs"/>
              </a:rPr>
              <a:t>，則把當下的分數指定為此情緒詞彙的情緒分數，並加入人工判斷各情緒詞情緒程度，例如：賦予高強度的情緒詞彙較高的分數。</a:t>
            </a:r>
            <a:endParaRPr lang="en-US" altLang="zh-TW" dirty="0" smtClean="0"/>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在加入這些人工標記的情緒詞彙以及透過本研究之情緒分數計算方式之後，可發現各餐飲種類的</a:t>
            </a:r>
            <a:r>
              <a:rPr lang="en-US" altLang="zh-TW" sz="1200" kern="1200" dirty="0" err="1" smtClean="0">
                <a:solidFill>
                  <a:schemeClr val="tx1"/>
                </a:solidFill>
                <a:effectLst/>
                <a:latin typeface="+mn-lt"/>
                <a:ea typeface="+mn-ea"/>
                <a:cs typeface="+mn-cs"/>
              </a:rPr>
              <a:t>mse</a:t>
            </a:r>
            <a:r>
              <a:rPr lang="zh-TW" altLang="zh-TW" sz="1200" kern="1200" dirty="0" smtClean="0">
                <a:solidFill>
                  <a:schemeClr val="tx1"/>
                </a:solidFill>
                <a:effectLst/>
                <a:latin typeface="+mn-lt"/>
                <a:ea typeface="+mn-ea"/>
                <a:cs typeface="+mn-cs"/>
              </a:rPr>
              <a:t>均能夠成功調降</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如表</a:t>
            </a:r>
            <a:r>
              <a:rPr lang="en-US" altLang="zh-TW" sz="1200" kern="1200" dirty="0" smtClean="0">
                <a:solidFill>
                  <a:schemeClr val="tx1"/>
                </a:solidFill>
                <a:effectLst/>
                <a:latin typeface="+mn-lt"/>
                <a:ea typeface="+mn-ea"/>
                <a:cs typeface="+mn-cs"/>
              </a:rPr>
              <a:t>8)</a:t>
            </a:r>
            <a:r>
              <a:rPr lang="zh-TW" altLang="zh-TW" sz="1200" kern="1200" dirty="0" smtClean="0">
                <a:solidFill>
                  <a:schemeClr val="tx1"/>
                </a:solidFill>
                <a:effectLst/>
                <a:latin typeface="+mn-lt"/>
                <a:ea typeface="+mn-ea"/>
                <a:cs typeface="+mn-cs"/>
              </a:rPr>
              <a:t>，意味著計算出的排名也愈趨於</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美食誌的標準排名</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大眾心目中的排名</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30</a:t>
            </a:fld>
            <a:endParaRPr lang="zh-TW" altLang="en-US"/>
          </a:p>
        </p:txBody>
      </p:sp>
    </p:spTree>
    <p:extLst>
      <p:ext uri="{BB962C8B-B14F-4D97-AF65-F5344CB8AC3E}">
        <p14:creationId xmlns:p14="http://schemas.microsoft.com/office/powerpoint/2010/main" val="1267228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假設今天我想要找一間很有名</a:t>
            </a:r>
            <a:r>
              <a:rPr lang="zh-TW" altLang="en-US" dirty="0" smtClean="0"/>
              <a:t>的台北牛肉麵</a:t>
            </a:r>
            <a:r>
              <a:rPr lang="zh-TW" altLang="en-US" dirty="0" smtClean="0"/>
              <a:t>店，大家的第一直覺可能會去</a:t>
            </a:r>
            <a:r>
              <a:rPr lang="en-US" altLang="zh-TW" dirty="0" smtClean="0"/>
              <a:t>Google </a:t>
            </a:r>
            <a:r>
              <a:rPr lang="zh-TW" altLang="en-US" dirty="0" smtClean="0"/>
              <a:t>評論上找餐廳</a:t>
            </a:r>
            <a:r>
              <a:rPr lang="zh-TW" altLang="en-US" dirty="0" smtClean="0"/>
              <a:t>，可是這麼多的店家要怎麼選？</a:t>
            </a:r>
            <a:endParaRPr lang="en-US" altLang="zh-TW" dirty="0" smtClean="0"/>
          </a:p>
          <a:p>
            <a:r>
              <a:rPr lang="zh-TW" altLang="en-US" dirty="0" smtClean="0"/>
              <a:t>如果有好的餐飲評分機制，我們就可以快速的選擇一間大家都推薦的餐廳用餐</a:t>
            </a:r>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a:t>
            </a:fld>
            <a:endParaRPr lang="zh-TW" altLang="en-US"/>
          </a:p>
        </p:txBody>
      </p:sp>
    </p:spTree>
    <p:extLst>
      <p:ext uri="{BB962C8B-B14F-4D97-AF65-F5344CB8AC3E}">
        <p14:creationId xmlns:p14="http://schemas.microsoft.com/office/powerpoint/2010/main" val="878451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之後將此參數組合套用於測試資料驗證模型準確度</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固定另外兩個</a:t>
            </a:r>
            <a:r>
              <a:rPr lang="en-US" altLang="zh-TW" sz="1200" kern="1200" dirty="0" smtClean="0">
                <a:solidFill>
                  <a:schemeClr val="tx1"/>
                </a:solidFill>
                <a:effectLst/>
                <a:latin typeface="+mn-lt"/>
                <a:ea typeface="+mn-ea"/>
                <a:cs typeface="+mn-cs"/>
              </a:rPr>
              <a:t>w2,w3</a:t>
            </a:r>
            <a:r>
              <a:rPr lang="zh-TW" altLang="zh-TW" sz="1200" kern="1200" dirty="0" smtClean="0">
                <a:solidFill>
                  <a:schemeClr val="tx1"/>
                </a:solidFill>
                <a:effectLst/>
                <a:latin typeface="+mn-lt"/>
                <a:ea typeface="+mn-ea"/>
                <a:cs typeface="+mn-cs"/>
              </a:rPr>
              <a:t>參數為</a:t>
            </a:r>
            <a:r>
              <a:rPr lang="en-US" altLang="zh-TW" sz="1200" kern="1200" dirty="0" smtClean="0">
                <a:solidFill>
                  <a:schemeClr val="tx1"/>
                </a:solidFill>
                <a:effectLst/>
                <a:latin typeface="+mn-lt"/>
                <a:ea typeface="+mn-ea"/>
                <a:cs typeface="+mn-cs"/>
              </a:rPr>
              <a:t>1</a:t>
            </a:r>
            <a:r>
              <a:rPr lang="zh-TW" altLang="zh-TW" sz="1200" kern="1200" dirty="0" smtClean="0">
                <a:solidFill>
                  <a:schemeClr val="tx1"/>
                </a:solidFill>
                <a:effectLst/>
                <a:latin typeface="+mn-lt"/>
                <a:ea typeface="+mn-ea"/>
                <a:cs typeface="+mn-cs"/>
              </a:rPr>
              <a:t>後觀察調整</a:t>
            </a:r>
            <a:r>
              <a:rPr lang="en-US" altLang="zh-TW" sz="1200" kern="1200" dirty="0" smtClean="0">
                <a:solidFill>
                  <a:schemeClr val="tx1"/>
                </a:solidFill>
                <a:effectLst/>
                <a:latin typeface="+mn-lt"/>
                <a:ea typeface="+mn-ea"/>
                <a:cs typeface="+mn-cs"/>
              </a:rPr>
              <a:t>w1</a:t>
            </a:r>
            <a:r>
              <a:rPr lang="zh-TW" altLang="zh-TW" sz="1200" kern="1200" dirty="0" smtClean="0">
                <a:solidFill>
                  <a:schemeClr val="tx1"/>
                </a:solidFill>
                <a:effectLst/>
                <a:latin typeface="+mn-lt"/>
                <a:ea typeface="+mn-ea"/>
                <a:cs typeface="+mn-cs"/>
              </a:rPr>
              <a:t>對八種訓練資料平均的</a:t>
            </a:r>
            <a:r>
              <a:rPr lang="en-US" altLang="zh-TW" sz="1200" kern="1200" dirty="0" err="1" smtClean="0">
                <a:solidFill>
                  <a:schemeClr val="tx1"/>
                </a:solidFill>
                <a:effectLst/>
                <a:latin typeface="+mn-lt"/>
                <a:ea typeface="+mn-ea"/>
                <a:cs typeface="+mn-cs"/>
              </a:rPr>
              <a:t>mse</a:t>
            </a:r>
            <a:r>
              <a:rPr lang="zh-TW" altLang="zh-TW" sz="1200" kern="1200" dirty="0" smtClean="0">
                <a:solidFill>
                  <a:schemeClr val="tx1"/>
                </a:solidFill>
                <a:effectLst/>
                <a:latin typeface="+mn-lt"/>
                <a:ea typeface="+mn-ea"/>
                <a:cs typeface="+mn-cs"/>
              </a:rPr>
              <a:t>變化，可觀察到當</a:t>
            </a:r>
            <a:r>
              <a:rPr lang="en-US" altLang="zh-TW" sz="1200" kern="1200" dirty="0" smtClean="0">
                <a:solidFill>
                  <a:schemeClr val="tx1"/>
                </a:solidFill>
                <a:effectLst/>
                <a:latin typeface="+mn-lt"/>
                <a:ea typeface="+mn-ea"/>
                <a:cs typeface="+mn-cs"/>
              </a:rPr>
              <a:t>w1</a:t>
            </a:r>
            <a:r>
              <a:rPr lang="zh-TW" altLang="zh-TW" sz="1200" kern="1200" dirty="0" smtClean="0">
                <a:solidFill>
                  <a:schemeClr val="tx1"/>
                </a:solidFill>
                <a:effectLst/>
                <a:latin typeface="+mn-lt"/>
                <a:ea typeface="+mn-ea"/>
                <a:cs typeface="+mn-cs"/>
              </a:rPr>
              <a:t>趨近於</a:t>
            </a:r>
            <a:r>
              <a:rPr lang="en-US" altLang="zh-TW" sz="1200" kern="1200" dirty="0" smtClean="0">
                <a:solidFill>
                  <a:schemeClr val="tx1"/>
                </a:solidFill>
                <a:effectLst/>
                <a:latin typeface="+mn-lt"/>
                <a:ea typeface="+mn-ea"/>
                <a:cs typeface="+mn-cs"/>
              </a:rPr>
              <a:t>1</a:t>
            </a:r>
            <a:r>
              <a:rPr lang="zh-TW" altLang="zh-TW" sz="1200" kern="1200" dirty="0" smtClean="0">
                <a:solidFill>
                  <a:schemeClr val="tx1"/>
                </a:solidFill>
                <a:effectLst/>
                <a:latin typeface="+mn-lt"/>
                <a:ea typeface="+mn-ea"/>
                <a:cs typeface="+mn-cs"/>
              </a:rPr>
              <a:t>時平均</a:t>
            </a:r>
            <a:r>
              <a:rPr lang="en-US" altLang="zh-TW" sz="1200" kern="1200" dirty="0" err="1" smtClean="0">
                <a:solidFill>
                  <a:schemeClr val="tx1"/>
                </a:solidFill>
                <a:effectLst/>
                <a:latin typeface="+mn-lt"/>
                <a:ea typeface="+mn-ea"/>
                <a:cs typeface="+mn-cs"/>
              </a:rPr>
              <a:t>mse</a:t>
            </a:r>
            <a:r>
              <a:rPr lang="zh-TW" altLang="zh-TW" sz="1200" kern="1200" dirty="0" smtClean="0">
                <a:solidFill>
                  <a:schemeClr val="tx1"/>
                </a:solidFill>
                <a:effectLst/>
                <a:latin typeface="+mn-lt"/>
                <a:ea typeface="+mn-ea"/>
                <a:cs typeface="+mn-cs"/>
              </a:rPr>
              <a:t>為最小，而因</a:t>
            </a:r>
            <a:r>
              <a:rPr lang="en-US" altLang="zh-TW" sz="1200" kern="1200" dirty="0" smtClean="0">
                <a:solidFill>
                  <a:schemeClr val="tx1"/>
                </a:solidFill>
                <a:effectLst/>
                <a:latin typeface="+mn-lt"/>
                <a:ea typeface="+mn-ea"/>
                <a:cs typeface="+mn-cs"/>
              </a:rPr>
              <a:t>w1</a:t>
            </a:r>
            <a:r>
              <a:rPr lang="zh-TW" altLang="zh-TW" sz="1200" kern="1200" dirty="0" smtClean="0">
                <a:solidFill>
                  <a:schemeClr val="tx1"/>
                </a:solidFill>
                <a:effectLst/>
                <a:latin typeface="+mn-lt"/>
                <a:ea typeface="+mn-ea"/>
                <a:cs typeface="+mn-cs"/>
              </a:rPr>
              <a:t>為</a:t>
            </a:r>
            <a:r>
              <a:rPr lang="en-US" altLang="zh-TW" sz="1200" kern="1200" dirty="0" smtClean="0">
                <a:solidFill>
                  <a:schemeClr val="tx1"/>
                </a:solidFill>
                <a:effectLst/>
                <a:latin typeface="+mn-lt"/>
                <a:ea typeface="+mn-ea"/>
                <a:cs typeface="+mn-cs"/>
              </a:rPr>
              <a:t>0</a:t>
            </a:r>
            <a:r>
              <a:rPr lang="zh-TW" altLang="zh-TW" sz="1200" kern="1200" dirty="0" smtClean="0">
                <a:solidFill>
                  <a:schemeClr val="tx1"/>
                </a:solidFill>
                <a:effectLst/>
                <a:latin typeface="+mn-lt"/>
                <a:ea typeface="+mn-ea"/>
                <a:cs typeface="+mn-cs"/>
              </a:rPr>
              <a:t>時會將情緒詞彙分數都轉為</a:t>
            </a:r>
            <a:r>
              <a:rPr lang="en-US" altLang="zh-TW" sz="1200" kern="1200" dirty="0" smtClean="0">
                <a:solidFill>
                  <a:schemeClr val="tx1"/>
                </a:solidFill>
                <a:effectLst/>
                <a:latin typeface="+mn-lt"/>
                <a:ea typeface="+mn-ea"/>
                <a:cs typeface="+mn-cs"/>
              </a:rPr>
              <a:t>0</a:t>
            </a:r>
            <a:r>
              <a:rPr lang="zh-TW" altLang="zh-TW"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w1</a:t>
            </a:r>
            <a:r>
              <a:rPr lang="zh-TW" altLang="zh-TW" sz="1200" kern="1200" dirty="0" smtClean="0">
                <a:solidFill>
                  <a:schemeClr val="tx1"/>
                </a:solidFill>
                <a:effectLst/>
                <a:latin typeface="+mn-lt"/>
                <a:ea typeface="+mn-ea"/>
                <a:cs typeface="+mn-cs"/>
              </a:rPr>
              <a:t>為負值時會將正向情緒詞分數轉為負向分數，故</a:t>
            </a:r>
            <a:r>
              <a:rPr lang="en-US" altLang="zh-TW" sz="1200" kern="1200" dirty="0" smtClean="0">
                <a:solidFill>
                  <a:schemeClr val="tx1"/>
                </a:solidFill>
                <a:effectLst/>
                <a:latin typeface="+mn-lt"/>
                <a:ea typeface="+mn-ea"/>
                <a:cs typeface="+mn-cs"/>
              </a:rPr>
              <a:t>w1</a:t>
            </a:r>
            <a:r>
              <a:rPr lang="zh-TW" altLang="zh-TW" sz="1200" kern="1200" dirty="0" smtClean="0">
                <a:solidFill>
                  <a:schemeClr val="tx1"/>
                </a:solidFill>
                <a:effectLst/>
                <a:latin typeface="+mn-lt"/>
                <a:ea typeface="+mn-ea"/>
                <a:cs typeface="+mn-cs"/>
              </a:rPr>
              <a:t>僅從</a:t>
            </a:r>
            <a:r>
              <a:rPr lang="en-US" altLang="zh-TW" sz="1200" kern="1200" dirty="0" smtClean="0">
                <a:solidFill>
                  <a:schemeClr val="tx1"/>
                </a:solidFill>
                <a:effectLst/>
                <a:latin typeface="+mn-lt"/>
                <a:ea typeface="+mn-ea"/>
                <a:cs typeface="+mn-cs"/>
              </a:rPr>
              <a:t>0.1</a:t>
            </a:r>
            <a:r>
              <a:rPr lang="zh-TW" altLang="zh-TW" sz="1200" kern="1200" dirty="0" smtClean="0">
                <a:solidFill>
                  <a:schemeClr val="tx1"/>
                </a:solidFill>
                <a:effectLst/>
                <a:latin typeface="+mn-lt"/>
                <a:ea typeface="+mn-ea"/>
                <a:cs typeface="+mn-cs"/>
              </a:rPr>
              <a:t>開始調整，以此方法反覆測得</a:t>
            </a:r>
            <a:r>
              <a:rPr lang="en-US" altLang="zh-TW" sz="1200" kern="1200" dirty="0" smtClean="0">
                <a:solidFill>
                  <a:schemeClr val="tx1"/>
                </a:solidFill>
                <a:effectLst/>
                <a:latin typeface="+mn-lt"/>
                <a:ea typeface="+mn-ea"/>
                <a:cs typeface="+mn-cs"/>
              </a:rPr>
              <a:t>w2,w3</a:t>
            </a:r>
            <a:r>
              <a:rPr lang="zh-TW" altLang="zh-TW" sz="1200" kern="1200" dirty="0" smtClean="0">
                <a:solidFill>
                  <a:schemeClr val="tx1"/>
                </a:solidFill>
                <a:effectLst/>
                <a:latin typeface="+mn-lt"/>
                <a:ea typeface="+mn-ea"/>
                <a:cs typeface="+mn-cs"/>
              </a:rPr>
              <a:t>趨近於</a:t>
            </a:r>
            <a:r>
              <a:rPr lang="en-US" altLang="zh-TW" sz="1200" kern="1200" dirty="0" smtClean="0">
                <a:solidFill>
                  <a:schemeClr val="tx1"/>
                </a:solidFill>
                <a:effectLst/>
                <a:latin typeface="+mn-lt"/>
                <a:ea typeface="+mn-ea"/>
                <a:cs typeface="+mn-cs"/>
              </a:rPr>
              <a:t>1</a:t>
            </a:r>
            <a:r>
              <a:rPr lang="zh-TW" altLang="zh-TW" sz="1200" kern="1200" dirty="0" smtClean="0">
                <a:solidFill>
                  <a:schemeClr val="tx1"/>
                </a:solidFill>
                <a:effectLst/>
                <a:latin typeface="+mn-lt"/>
                <a:ea typeface="+mn-ea"/>
                <a:cs typeface="+mn-cs"/>
              </a:rPr>
              <a:t>時平均</a:t>
            </a:r>
            <a:r>
              <a:rPr lang="en-US" altLang="zh-TW" sz="1200" kern="1200" dirty="0" err="1" smtClean="0">
                <a:solidFill>
                  <a:schemeClr val="tx1"/>
                </a:solidFill>
                <a:effectLst/>
                <a:latin typeface="+mn-lt"/>
                <a:ea typeface="+mn-ea"/>
                <a:cs typeface="+mn-cs"/>
              </a:rPr>
              <a:t>mse</a:t>
            </a:r>
            <a:r>
              <a:rPr lang="zh-TW" altLang="zh-TW" sz="1200" kern="1200" dirty="0" smtClean="0">
                <a:solidFill>
                  <a:schemeClr val="tx1"/>
                </a:solidFill>
                <a:effectLst/>
                <a:latin typeface="+mn-lt"/>
                <a:ea typeface="+mn-ea"/>
                <a:cs typeface="+mn-cs"/>
              </a:rPr>
              <a:t>為最小，因此以此組參數對未分析過評論的測試資料</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31</a:t>
            </a:fld>
            <a:endParaRPr lang="zh-TW" altLang="en-US"/>
          </a:p>
        </p:txBody>
      </p:sp>
    </p:spTree>
    <p:extLst>
      <p:ext uri="{BB962C8B-B14F-4D97-AF65-F5344CB8AC3E}">
        <p14:creationId xmlns:p14="http://schemas.microsoft.com/office/powerpoint/2010/main" val="16189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smtClean="0">
                <a:solidFill>
                  <a:schemeClr val="tx1"/>
                </a:solidFill>
                <a:effectLst/>
                <a:latin typeface="+mn-lt"/>
                <a:ea typeface="+mn-ea"/>
                <a:cs typeface="+mn-cs"/>
              </a:rPr>
              <a:t>最後測得</a:t>
            </a:r>
            <a:r>
              <a:rPr lang="zh-TW" altLang="zh-TW" sz="1200" kern="1200" dirty="0" smtClean="0">
                <a:solidFill>
                  <a:schemeClr val="tx1"/>
                </a:solidFill>
                <a:effectLst/>
                <a:latin typeface="+mn-lt"/>
                <a:ea typeface="+mn-ea"/>
                <a:cs typeface="+mn-cs"/>
              </a:rPr>
              <a:t>冰品和韓式料理的評估指標均優於</a:t>
            </a:r>
            <a:r>
              <a:rPr lang="en-US" altLang="zh-TW" sz="1200" kern="1200" dirty="0" smtClean="0">
                <a:solidFill>
                  <a:schemeClr val="tx1"/>
                </a:solidFill>
                <a:effectLst/>
                <a:latin typeface="+mn-lt"/>
                <a:ea typeface="+mn-ea"/>
                <a:cs typeface="+mn-cs"/>
              </a:rPr>
              <a:t>Baseline</a:t>
            </a:r>
            <a:r>
              <a:rPr lang="en-US" altLang="zh-TW" sz="1200" kern="1200" baseline="0" dirty="0" smtClean="0">
                <a:solidFill>
                  <a:schemeClr val="tx1"/>
                </a:solidFill>
                <a:effectLst/>
                <a:latin typeface="+mn-lt"/>
                <a:ea typeface="+mn-ea"/>
                <a:cs typeface="+mn-cs"/>
              </a:rPr>
              <a:t> 0.5</a:t>
            </a:r>
            <a:endParaRPr lang="en-US" altLang="zh-TW" sz="12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32</a:t>
            </a:fld>
            <a:endParaRPr lang="zh-TW" altLang="en-US"/>
          </a:p>
        </p:txBody>
      </p:sp>
    </p:spTree>
    <p:extLst>
      <p:ext uri="{BB962C8B-B14F-4D97-AF65-F5344CB8AC3E}">
        <p14:creationId xmlns:p14="http://schemas.microsoft.com/office/powerpoint/2010/main" val="20384170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本研究共收集十種餐飲種類的資料，所以可以輪流將每一種資料當作測試資料，其餘九種資料作為訓練資料，最後將十次的驗證結果取平均，即為十折交叉驗證的模型驗證結果。</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33</a:t>
            </a:fld>
            <a:endParaRPr lang="zh-TW" altLang="en-US"/>
          </a:p>
        </p:txBody>
      </p:sp>
    </p:spTree>
    <p:extLst>
      <p:ext uri="{BB962C8B-B14F-4D97-AF65-F5344CB8AC3E}">
        <p14:creationId xmlns:p14="http://schemas.microsoft.com/office/powerpoint/2010/main" val="807677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而本研究的目的是要在眾多餐廳中，預測出符合大眾心中喜好的餐廳排行，如：</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美食誌餐廳排行，因此除了預測出與</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a:t>
            </a:r>
            <a:r>
              <a:rPr lang="en-US" altLang="zh-TW" sz="1200" kern="1200" dirty="0" smtClean="0">
                <a:solidFill>
                  <a:schemeClr val="tx1"/>
                </a:solidFill>
                <a:effectLst/>
                <a:latin typeface="+mn-lt"/>
                <a:ea typeface="+mn-ea"/>
                <a:cs typeface="+mn-cs"/>
              </a:rPr>
              <a:t>top10</a:t>
            </a:r>
            <a:r>
              <a:rPr lang="zh-TW" altLang="zh-TW" sz="1200" kern="1200" dirty="0" smtClean="0">
                <a:solidFill>
                  <a:schemeClr val="tx1"/>
                </a:solidFill>
                <a:effectLst/>
                <a:latin typeface="+mn-lt"/>
                <a:ea typeface="+mn-ea"/>
                <a:cs typeface="+mn-cs"/>
              </a:rPr>
              <a:t>餐廳排行榜類似的相對排名之外，應能夠在十間以上的餐廳中，選中</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美食誌的</a:t>
            </a:r>
            <a:r>
              <a:rPr lang="en-US" altLang="zh-TW" sz="1200" kern="1200" dirty="0" smtClean="0">
                <a:solidFill>
                  <a:schemeClr val="tx1"/>
                </a:solidFill>
                <a:effectLst/>
                <a:latin typeface="+mn-lt"/>
                <a:ea typeface="+mn-ea"/>
                <a:cs typeface="+mn-cs"/>
              </a:rPr>
              <a:t>top10</a:t>
            </a:r>
            <a:r>
              <a:rPr lang="zh-TW" altLang="zh-TW" sz="1200" kern="1200" dirty="0" smtClean="0">
                <a:solidFill>
                  <a:schemeClr val="tx1"/>
                </a:solidFill>
                <a:effectLst/>
                <a:latin typeface="+mn-lt"/>
                <a:ea typeface="+mn-ea"/>
                <a:cs typeface="+mn-cs"/>
              </a:rPr>
              <a:t>餐廳，且排名需與</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美食誌類似，故本研究進行第二種實驗驗證方式</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將</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a:t>
            </a:r>
            <a:r>
              <a:rPr lang="en-US" altLang="zh-TW" sz="1200" kern="1200" dirty="0" smtClean="0">
                <a:solidFill>
                  <a:schemeClr val="tx1"/>
                </a:solidFill>
                <a:effectLst/>
                <a:latin typeface="+mn-lt"/>
                <a:ea typeface="+mn-ea"/>
                <a:cs typeface="+mn-cs"/>
              </a:rPr>
              <a:t>top10</a:t>
            </a:r>
            <a:r>
              <a:rPr lang="zh-TW" altLang="zh-TW" sz="1200" kern="1200" dirty="0" smtClean="0">
                <a:solidFill>
                  <a:schemeClr val="tx1"/>
                </a:solidFill>
                <a:effectLst/>
                <a:latin typeface="+mn-lt"/>
                <a:ea typeface="+mn-ea"/>
                <a:cs typeface="+mn-cs"/>
              </a:rPr>
              <a:t>餐廳以外且同樣知名的其他店家加入預測排名的計算過程</a:t>
            </a:r>
            <a:endParaRPr lang="en-US" altLang="zh-TW" sz="1200" kern="1200" dirty="0" smtClean="0">
              <a:solidFill>
                <a:schemeClr val="tx1"/>
              </a:solidFill>
              <a:effectLst/>
              <a:latin typeface="+mn-lt"/>
              <a:ea typeface="+mn-ea"/>
              <a:cs typeface="+mn-cs"/>
            </a:endParaRPr>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而依據本研究觀察</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a:t>
            </a:r>
            <a:r>
              <a:rPr lang="en-US" altLang="zh-TW" sz="1200" kern="1200" dirty="0" smtClean="0">
                <a:solidFill>
                  <a:schemeClr val="tx1"/>
                </a:solidFill>
                <a:effectLst/>
                <a:latin typeface="+mn-lt"/>
                <a:ea typeface="+mn-ea"/>
                <a:cs typeface="+mn-cs"/>
              </a:rPr>
              <a:t>top10</a:t>
            </a:r>
            <a:r>
              <a:rPr lang="zh-TW" altLang="zh-TW" sz="1200" kern="1200" dirty="0" smtClean="0">
                <a:solidFill>
                  <a:schemeClr val="tx1"/>
                </a:solidFill>
                <a:effectLst/>
                <a:latin typeface="+mn-lt"/>
                <a:ea typeface="+mn-ea"/>
                <a:cs typeface="+mn-cs"/>
              </a:rPr>
              <a:t>餐廳在</a:t>
            </a:r>
            <a:r>
              <a:rPr lang="en-US" altLang="zh-TW" sz="1200" kern="1200" dirty="0" smtClean="0">
                <a:solidFill>
                  <a:schemeClr val="tx1"/>
                </a:solidFill>
                <a:effectLst/>
                <a:latin typeface="+mn-lt"/>
                <a:ea typeface="+mn-ea"/>
                <a:cs typeface="+mn-cs"/>
              </a:rPr>
              <a:t>google</a:t>
            </a:r>
            <a:r>
              <a:rPr lang="zh-TW" altLang="zh-TW" sz="1200" kern="1200" dirty="0" smtClean="0">
                <a:solidFill>
                  <a:schemeClr val="tx1"/>
                </a:solidFill>
                <a:effectLst/>
                <a:latin typeface="+mn-lt"/>
                <a:ea typeface="+mn-ea"/>
                <a:cs typeface="+mn-cs"/>
              </a:rPr>
              <a:t>評論中通常都具有</a:t>
            </a:r>
            <a:r>
              <a:rPr lang="en-US" altLang="zh-TW" sz="1200" kern="1200" dirty="0" smtClean="0">
                <a:solidFill>
                  <a:schemeClr val="tx1"/>
                </a:solidFill>
                <a:effectLst/>
                <a:latin typeface="+mn-lt"/>
                <a:ea typeface="+mn-ea"/>
                <a:cs typeface="+mn-cs"/>
              </a:rPr>
              <a:t>1000</a:t>
            </a:r>
            <a:r>
              <a:rPr lang="zh-TW" altLang="zh-TW" sz="1200" kern="1200" dirty="0" smtClean="0">
                <a:solidFill>
                  <a:schemeClr val="tx1"/>
                </a:solidFill>
                <a:effectLst/>
                <a:latin typeface="+mn-lt"/>
                <a:ea typeface="+mn-ea"/>
                <a:cs typeface="+mn-cs"/>
              </a:rPr>
              <a:t>則以上的評論以及</a:t>
            </a:r>
            <a:r>
              <a:rPr lang="en-US" altLang="zh-TW" sz="1200" kern="1200" dirty="0" smtClean="0">
                <a:solidFill>
                  <a:schemeClr val="tx1"/>
                </a:solidFill>
                <a:effectLst/>
                <a:latin typeface="+mn-lt"/>
                <a:ea typeface="+mn-ea"/>
                <a:cs typeface="+mn-cs"/>
              </a:rPr>
              <a:t>4.0</a:t>
            </a:r>
            <a:r>
              <a:rPr lang="zh-TW" altLang="zh-TW" sz="1200" kern="1200" dirty="0" smtClean="0">
                <a:solidFill>
                  <a:schemeClr val="tx1"/>
                </a:solidFill>
                <a:effectLst/>
                <a:latin typeface="+mn-lt"/>
                <a:ea typeface="+mn-ea"/>
                <a:cs typeface="+mn-cs"/>
              </a:rPr>
              <a:t>以上的評分，故本研究以此標準</a:t>
            </a:r>
            <a:r>
              <a:rPr lang="en-US" altLang="zh-TW" sz="1200" kern="1200" dirty="0" smtClean="0">
                <a:solidFill>
                  <a:schemeClr val="tx1"/>
                </a:solidFill>
                <a:effectLst/>
                <a:latin typeface="+mn-lt"/>
                <a:ea typeface="+mn-ea"/>
                <a:cs typeface="+mn-cs"/>
              </a:rPr>
              <a:t>(1000</a:t>
            </a:r>
            <a:r>
              <a:rPr lang="zh-TW" altLang="zh-TW" sz="1200" kern="1200" dirty="0" smtClean="0">
                <a:solidFill>
                  <a:schemeClr val="tx1"/>
                </a:solidFill>
                <a:effectLst/>
                <a:latin typeface="+mn-lt"/>
                <a:ea typeface="+mn-ea"/>
                <a:cs typeface="+mn-cs"/>
              </a:rPr>
              <a:t>則左右的評論且</a:t>
            </a:r>
            <a:r>
              <a:rPr lang="en-US" altLang="zh-TW" sz="1200" kern="1200" dirty="0" smtClean="0">
                <a:solidFill>
                  <a:schemeClr val="tx1"/>
                </a:solidFill>
                <a:effectLst/>
                <a:latin typeface="+mn-lt"/>
                <a:ea typeface="+mn-ea"/>
                <a:cs typeface="+mn-cs"/>
              </a:rPr>
              <a:t>4.0</a:t>
            </a:r>
            <a:r>
              <a:rPr lang="zh-TW" altLang="zh-TW" sz="1200" kern="1200" dirty="0" smtClean="0">
                <a:solidFill>
                  <a:schemeClr val="tx1"/>
                </a:solidFill>
                <a:effectLst/>
                <a:latin typeface="+mn-lt"/>
                <a:ea typeface="+mn-ea"/>
                <a:cs typeface="+mn-cs"/>
              </a:rPr>
              <a:t>以上的評分</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從</a:t>
            </a:r>
            <a:r>
              <a:rPr lang="en-US" altLang="zh-TW" sz="1200" kern="1200" dirty="0" smtClean="0">
                <a:solidFill>
                  <a:schemeClr val="tx1"/>
                </a:solidFill>
                <a:effectLst/>
                <a:latin typeface="+mn-lt"/>
                <a:ea typeface="+mn-ea"/>
                <a:cs typeface="+mn-cs"/>
              </a:rPr>
              <a:t>google</a:t>
            </a:r>
            <a:r>
              <a:rPr lang="zh-TW" altLang="zh-TW" sz="1200" kern="1200" dirty="0" smtClean="0">
                <a:solidFill>
                  <a:schemeClr val="tx1"/>
                </a:solidFill>
                <a:effectLst/>
                <a:latin typeface="+mn-lt"/>
                <a:ea typeface="+mn-ea"/>
                <a:cs typeface="+mn-cs"/>
              </a:rPr>
              <a:t>評論中挑選知名的十五間不重複店家，與</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a:t>
            </a:r>
            <a:r>
              <a:rPr lang="en-US" altLang="zh-TW" sz="1200" kern="1200" dirty="0" smtClean="0">
                <a:solidFill>
                  <a:schemeClr val="tx1"/>
                </a:solidFill>
                <a:effectLst/>
                <a:latin typeface="+mn-lt"/>
                <a:ea typeface="+mn-ea"/>
                <a:cs typeface="+mn-cs"/>
              </a:rPr>
              <a:t>top10</a:t>
            </a:r>
            <a:r>
              <a:rPr lang="zh-TW" altLang="zh-TW" sz="1200" kern="1200" dirty="0" smtClean="0">
                <a:solidFill>
                  <a:schemeClr val="tx1"/>
                </a:solidFill>
                <a:effectLst/>
                <a:latin typeface="+mn-lt"/>
                <a:ea typeface="+mn-ea"/>
                <a:cs typeface="+mn-cs"/>
              </a:rPr>
              <a:t>餐廳共</a:t>
            </a:r>
            <a:r>
              <a:rPr lang="en-US" altLang="zh-TW" sz="1200" kern="1200" dirty="0" smtClean="0">
                <a:solidFill>
                  <a:schemeClr val="tx1"/>
                </a:solidFill>
                <a:effectLst/>
                <a:latin typeface="+mn-lt"/>
                <a:ea typeface="+mn-ea"/>
                <a:cs typeface="+mn-cs"/>
              </a:rPr>
              <a:t>25</a:t>
            </a:r>
            <a:r>
              <a:rPr lang="zh-TW" altLang="zh-TW" sz="1200" kern="1200" dirty="0" smtClean="0">
                <a:solidFill>
                  <a:schemeClr val="tx1"/>
                </a:solidFill>
                <a:effectLst/>
                <a:latin typeface="+mn-lt"/>
                <a:ea typeface="+mn-ea"/>
                <a:cs typeface="+mn-cs"/>
              </a:rPr>
              <a:t>間餐廳計算排名。</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由結果中可發現雖然第五名、第八名、第十名被預測錯誤，由其他知名店家所取代，但是其他七名的排名預測仍能夠趨近於</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美食誌的排行，且研究發現本研究預測為第一名的店家，其大部分評論內容都較豐富，情緒詞使用量較多，可見其在</a:t>
            </a:r>
            <a:r>
              <a:rPr lang="en-US" altLang="zh-TW" sz="1200" kern="1200" dirty="0" smtClean="0">
                <a:solidFill>
                  <a:schemeClr val="tx1"/>
                </a:solidFill>
                <a:effectLst/>
                <a:latin typeface="+mn-lt"/>
                <a:ea typeface="+mn-ea"/>
                <a:cs typeface="+mn-cs"/>
              </a:rPr>
              <a:t>Instagram</a:t>
            </a:r>
            <a:r>
              <a:rPr lang="zh-TW" altLang="zh-TW" sz="1200" kern="1200" dirty="0" smtClean="0">
                <a:solidFill>
                  <a:schemeClr val="tx1"/>
                </a:solidFill>
                <a:effectLst/>
                <a:latin typeface="+mn-lt"/>
                <a:ea typeface="+mn-ea"/>
                <a:cs typeface="+mn-cs"/>
              </a:rPr>
              <a:t>上的人氣度固然很高，因此雖不在</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美食誌的排行之中，但在一定程度上仍屬大眾心中十分喜好的店家之一。</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34</a:t>
            </a:fld>
            <a:endParaRPr lang="zh-TW" altLang="en-US"/>
          </a:p>
        </p:txBody>
      </p:sp>
    </p:spTree>
    <p:extLst>
      <p:ext uri="{BB962C8B-B14F-4D97-AF65-F5344CB8AC3E}">
        <p14:creationId xmlns:p14="http://schemas.microsoft.com/office/powerpoint/2010/main" val="41492260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沿用前一節線性規劃之餐飲評分機制的資料前處理結果進行特徵工程</a:t>
            </a:r>
            <a:r>
              <a:rPr lang="en-US" altLang="zh-TW" sz="1200" kern="1200" dirty="0" smtClean="0">
                <a:solidFill>
                  <a:schemeClr val="tx1"/>
                </a:solidFill>
                <a:effectLst/>
                <a:latin typeface="+mn-lt"/>
                <a:ea typeface="+mn-ea"/>
                <a:cs typeface="+mn-cs"/>
              </a:rPr>
              <a:t>(feature engineering)</a:t>
            </a:r>
            <a:r>
              <a:rPr lang="zh-TW" altLang="en-US" sz="1200" kern="1200" dirty="0" smtClean="0">
                <a:solidFill>
                  <a:schemeClr val="tx1"/>
                </a:solidFill>
                <a:effectLst/>
                <a:latin typeface="+mn-lt"/>
                <a:ea typeface="+mn-ea"/>
                <a:cs typeface="+mn-cs"/>
              </a:rPr>
              <a:t>，之後利用這些</a:t>
            </a:r>
            <a:r>
              <a:rPr lang="zh-TW" altLang="zh-TW" sz="1200" kern="1200" dirty="0" smtClean="0">
                <a:solidFill>
                  <a:schemeClr val="tx1"/>
                </a:solidFill>
                <a:effectLst/>
                <a:latin typeface="+mn-lt"/>
                <a:ea typeface="+mn-ea"/>
                <a:cs typeface="+mn-cs"/>
              </a:rPr>
              <a:t>特徵進行模型訓練與排名結果預測</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以一則評論作為單筆訓練資料，此評論所屬的店家排名作為訓練資料的標籤</a:t>
            </a:r>
            <a:r>
              <a:rPr lang="en-US" altLang="zh-TW" sz="1200" kern="1200" dirty="0" smtClean="0">
                <a:solidFill>
                  <a:schemeClr val="tx1"/>
                </a:solidFill>
                <a:effectLst/>
                <a:latin typeface="+mn-lt"/>
                <a:ea typeface="+mn-ea"/>
                <a:cs typeface="+mn-cs"/>
              </a:rPr>
              <a:t>(label)</a:t>
            </a:r>
            <a:r>
              <a:rPr lang="zh-TW" altLang="zh-TW" sz="1200" kern="1200" dirty="0" smtClean="0">
                <a:solidFill>
                  <a:schemeClr val="tx1"/>
                </a:solidFill>
                <a:effectLst/>
                <a:latin typeface="+mn-lt"/>
                <a:ea typeface="+mn-ea"/>
                <a:cs typeface="+mn-cs"/>
              </a:rPr>
              <a:t>，共</a:t>
            </a:r>
            <a:r>
              <a:rPr lang="en-US" altLang="zh-TW" sz="1200" kern="1200" dirty="0" smtClean="0">
                <a:solidFill>
                  <a:schemeClr val="tx1"/>
                </a:solidFill>
                <a:effectLst/>
                <a:latin typeface="+mn-lt"/>
                <a:ea typeface="+mn-ea"/>
                <a:cs typeface="+mn-cs"/>
              </a:rPr>
              <a:t>10408</a:t>
            </a:r>
            <a:r>
              <a:rPr lang="zh-TW" altLang="zh-TW" sz="1200" kern="1200" dirty="0" smtClean="0">
                <a:solidFill>
                  <a:schemeClr val="tx1"/>
                </a:solidFill>
                <a:effectLst/>
                <a:latin typeface="+mn-lt"/>
                <a:ea typeface="+mn-ea"/>
                <a:cs typeface="+mn-cs"/>
              </a:rPr>
              <a:t>筆資料，進行多分類的監督式學習</a:t>
            </a: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35</a:t>
            </a:fld>
            <a:endParaRPr lang="zh-TW" altLang="en-US"/>
          </a:p>
        </p:txBody>
      </p:sp>
    </p:spTree>
    <p:extLst>
      <p:ext uri="{BB962C8B-B14F-4D97-AF65-F5344CB8AC3E}">
        <p14:creationId xmlns:p14="http://schemas.microsoft.com/office/powerpoint/2010/main" val="29138486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可篩選出情緒詞數量平均值、中位數對預測準確度較有幫助，</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可見平均每則評論提及的情緒詞數量確實能夠一定程度地代表店家在大眾心中的排名，且情緒詞數量愈多，排名可能愈前面</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36</a:t>
            </a:fld>
            <a:endParaRPr lang="zh-TW" altLang="en-US"/>
          </a:p>
        </p:txBody>
      </p:sp>
    </p:spTree>
    <p:extLst>
      <p:ext uri="{BB962C8B-B14F-4D97-AF65-F5344CB8AC3E}">
        <p14:creationId xmlns:p14="http://schemas.microsoft.com/office/powerpoint/2010/main" val="1435629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沿用線性規劃法隨機挑選的八種餐飲種類</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義大利麵、牛肉麵、滷肉飯、咖哩料理、港式餐廳、韓式炸雞、牛排、鐵板燒</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作為訓練模型的資料，再以此模型預測其他兩種餐飲種類</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冰品、韓式料理</a:t>
            </a:r>
            <a:r>
              <a:rPr lang="en-US" altLang="zh-TW"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在實驗結果的部分，利用不同的分類模型，包含</a:t>
            </a:r>
            <a:r>
              <a:rPr lang="en-US" altLang="zh-TW" sz="1200" kern="1200" dirty="0" smtClean="0">
                <a:solidFill>
                  <a:schemeClr val="tx1"/>
                </a:solidFill>
                <a:effectLst/>
                <a:latin typeface="+mn-lt"/>
                <a:ea typeface="+mn-ea"/>
                <a:cs typeface="+mn-cs"/>
              </a:rPr>
              <a:t>SVM</a:t>
            </a:r>
            <a:r>
              <a:rPr lang="zh-TW" altLang="zh-TW"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KNN</a:t>
            </a:r>
            <a:r>
              <a:rPr lang="zh-TW" altLang="zh-TW"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Random Forest</a:t>
            </a:r>
            <a:r>
              <a:rPr lang="zh-TW" altLang="zh-TW" sz="1200" kern="1200" dirty="0" smtClean="0">
                <a:solidFill>
                  <a:schemeClr val="tx1"/>
                </a:solidFill>
                <a:effectLst/>
                <a:latin typeface="+mn-lt"/>
                <a:ea typeface="+mn-ea"/>
                <a:cs typeface="+mn-cs"/>
              </a:rPr>
              <a:t>與各模型的降維</a:t>
            </a:r>
            <a:r>
              <a:rPr lang="en-US" altLang="zh-TW" sz="1200" kern="1200" dirty="0" smtClean="0">
                <a:solidFill>
                  <a:schemeClr val="tx1"/>
                </a:solidFill>
                <a:effectLst/>
                <a:latin typeface="+mn-lt"/>
                <a:ea typeface="+mn-ea"/>
                <a:cs typeface="+mn-cs"/>
              </a:rPr>
              <a:t>(PCA)</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可發現不論以何種模型預測冰品的排名，其結果都不如隨機猜測排名</a:t>
            </a:r>
            <a:r>
              <a:rPr lang="en-US" altLang="zh-TW" sz="1200" kern="1200" dirty="0" smtClean="0">
                <a:solidFill>
                  <a:schemeClr val="tx1"/>
                </a:solidFill>
                <a:effectLst/>
                <a:latin typeface="+mn-lt"/>
                <a:ea typeface="+mn-ea"/>
                <a:cs typeface="+mn-cs"/>
              </a:rPr>
              <a:t>(</a:t>
            </a:r>
            <a:r>
              <a:rPr lang="en-US" altLang="zh-TW" sz="1200" kern="1200" dirty="0" err="1" smtClean="0">
                <a:solidFill>
                  <a:schemeClr val="tx1"/>
                </a:solidFill>
                <a:effectLst/>
                <a:latin typeface="+mn-lt"/>
                <a:ea typeface="+mn-ea"/>
                <a:cs typeface="+mn-cs"/>
              </a:rPr>
              <a:t>mse</a:t>
            </a:r>
            <a:r>
              <a:rPr lang="en-US" altLang="zh-TW" sz="1200" kern="1200" dirty="0" smtClean="0">
                <a:solidFill>
                  <a:schemeClr val="tx1"/>
                </a:solidFill>
                <a:effectLst/>
                <a:latin typeface="+mn-lt"/>
                <a:ea typeface="+mn-ea"/>
                <a:cs typeface="+mn-cs"/>
              </a:rPr>
              <a:t>=16)</a:t>
            </a:r>
            <a:r>
              <a:rPr lang="zh-TW" altLang="zh-TW" sz="1200" kern="1200" dirty="0" smtClean="0">
                <a:solidFill>
                  <a:schemeClr val="tx1"/>
                </a:solidFill>
                <a:effectLst/>
                <a:latin typeface="+mn-lt"/>
                <a:ea typeface="+mn-ea"/>
                <a:cs typeface="+mn-cs"/>
              </a:rPr>
              <a:t>，但在韓式料理中，各模型的排名預測均優於</a:t>
            </a:r>
            <a:r>
              <a:rPr lang="en-US" altLang="zh-TW" sz="1200" kern="1200" dirty="0" smtClean="0">
                <a:solidFill>
                  <a:schemeClr val="tx1"/>
                </a:solidFill>
                <a:effectLst/>
                <a:latin typeface="+mn-lt"/>
                <a:ea typeface="+mn-ea"/>
                <a:cs typeface="+mn-cs"/>
              </a:rPr>
              <a:t>baseline(</a:t>
            </a:r>
            <a:r>
              <a:rPr lang="en-US" altLang="zh-TW" sz="1200" kern="1200" dirty="0" err="1" smtClean="0">
                <a:solidFill>
                  <a:schemeClr val="tx1"/>
                </a:solidFill>
                <a:effectLst/>
                <a:latin typeface="+mn-lt"/>
                <a:ea typeface="+mn-ea"/>
                <a:cs typeface="+mn-cs"/>
              </a:rPr>
              <a:t>mse</a:t>
            </a:r>
            <a:r>
              <a:rPr lang="en-US" altLang="zh-TW" sz="1200" kern="1200" dirty="0" smtClean="0">
                <a:solidFill>
                  <a:schemeClr val="tx1"/>
                </a:solidFill>
                <a:effectLst/>
                <a:latin typeface="+mn-lt"/>
                <a:ea typeface="+mn-ea"/>
                <a:cs typeface="+mn-cs"/>
              </a:rPr>
              <a:t>=16)</a:t>
            </a:r>
            <a:r>
              <a:rPr lang="zh-TW" altLang="zh-TW" sz="1200" kern="1200" dirty="0" smtClean="0">
                <a:solidFill>
                  <a:schemeClr val="tx1"/>
                </a:solidFill>
                <a:effectLst/>
                <a:latin typeface="+mn-lt"/>
                <a:ea typeface="+mn-ea"/>
                <a:cs typeface="+mn-cs"/>
              </a:rPr>
              <a:t>，又以隨機森林</a:t>
            </a:r>
            <a:r>
              <a:rPr lang="en-US" altLang="zh-TW" sz="1200" kern="1200" dirty="0" smtClean="0">
                <a:solidFill>
                  <a:schemeClr val="tx1"/>
                </a:solidFill>
                <a:effectLst/>
                <a:latin typeface="+mn-lt"/>
                <a:ea typeface="+mn-ea"/>
                <a:cs typeface="+mn-cs"/>
              </a:rPr>
              <a:t>(Random Forest)</a:t>
            </a:r>
            <a:r>
              <a:rPr lang="zh-TW" altLang="zh-TW" sz="1200" kern="1200" dirty="0" smtClean="0">
                <a:solidFill>
                  <a:schemeClr val="tx1"/>
                </a:solidFill>
                <a:effectLst/>
                <a:latin typeface="+mn-lt"/>
                <a:ea typeface="+mn-ea"/>
                <a:cs typeface="+mn-cs"/>
              </a:rPr>
              <a:t>的效過相對最好。</a:t>
            </a: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37</a:t>
            </a:fld>
            <a:endParaRPr lang="zh-TW" altLang="en-US"/>
          </a:p>
        </p:txBody>
      </p:sp>
    </p:spTree>
    <p:extLst>
      <p:ext uri="{BB962C8B-B14F-4D97-AF65-F5344CB8AC3E}">
        <p14:creationId xmlns:p14="http://schemas.microsoft.com/office/powerpoint/2010/main" val="211729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以平均方式計算出的排名較無法有效預測</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美食誌的排名，在韓式料理的預測結果中，則僅有三間較類似於</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美食誌的排行</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探討預測不夠準確的原因，研究發現</a:t>
            </a:r>
            <a:r>
              <a:rPr lang="zh-TW" altLang="en-US" sz="1200" kern="1200" dirty="0" smtClean="0">
                <a:solidFill>
                  <a:schemeClr val="tx1"/>
                </a:solidFill>
                <a:effectLst/>
                <a:latin typeface="+mn-lt"/>
                <a:ea typeface="+mn-ea"/>
                <a:cs typeface="+mn-cs"/>
              </a:rPr>
              <a:t>預測歌手排名的過去文獻</a:t>
            </a:r>
            <a:r>
              <a:rPr lang="zh-TW" altLang="zh-TW" sz="1200" kern="1200" dirty="0" smtClean="0">
                <a:solidFill>
                  <a:schemeClr val="tx1"/>
                </a:solidFill>
                <a:effectLst/>
                <a:latin typeface="+mn-lt"/>
                <a:ea typeface="+mn-ea"/>
                <a:cs typeface="+mn-cs"/>
              </a:rPr>
              <a:t>至少</a:t>
            </a:r>
            <a:r>
              <a:rPr lang="zh-TW" altLang="en-US" sz="1200" kern="1200" dirty="0" smtClean="0">
                <a:solidFill>
                  <a:schemeClr val="tx1"/>
                </a:solidFill>
                <a:effectLst/>
                <a:latin typeface="+mn-lt"/>
                <a:ea typeface="+mn-ea"/>
                <a:cs typeface="+mn-cs"/>
              </a:rPr>
              <a:t>利用</a:t>
            </a:r>
            <a:r>
              <a:rPr lang="en-US" altLang="zh-TW" sz="1200" kern="1200" dirty="0" smtClean="0">
                <a:solidFill>
                  <a:schemeClr val="tx1"/>
                </a:solidFill>
                <a:effectLst/>
                <a:latin typeface="+mn-lt"/>
                <a:ea typeface="+mn-ea"/>
                <a:cs typeface="+mn-cs"/>
              </a:rPr>
              <a:t>16</a:t>
            </a:r>
            <a:r>
              <a:rPr lang="zh-TW" altLang="zh-TW" sz="1200" kern="1200" dirty="0" smtClean="0">
                <a:solidFill>
                  <a:schemeClr val="tx1"/>
                </a:solidFill>
                <a:effectLst/>
                <a:latin typeface="+mn-lt"/>
                <a:ea typeface="+mn-ea"/>
                <a:cs typeface="+mn-cs"/>
              </a:rPr>
              <a:t>個特徵值，且找到與決賽排名之相關係數超過</a:t>
            </a:r>
            <a:r>
              <a:rPr lang="en-US" altLang="zh-TW" sz="1200" kern="1200" dirty="0" smtClean="0">
                <a:solidFill>
                  <a:schemeClr val="tx1"/>
                </a:solidFill>
                <a:effectLst/>
                <a:latin typeface="+mn-lt"/>
                <a:ea typeface="+mn-ea"/>
                <a:cs typeface="+mn-cs"/>
              </a:rPr>
              <a:t>0.7</a:t>
            </a:r>
            <a:r>
              <a:rPr lang="zh-TW" altLang="zh-TW" sz="1200" kern="1200" dirty="0" smtClean="0">
                <a:solidFill>
                  <a:schemeClr val="tx1"/>
                </a:solidFill>
                <a:effectLst/>
                <a:latin typeface="+mn-lt"/>
                <a:ea typeface="+mn-ea"/>
                <a:cs typeface="+mn-cs"/>
              </a:rPr>
              <a:t>的兩項特徵值</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，然而，反觀本研究的機器學習分類法，因</a:t>
            </a:r>
            <a:r>
              <a:rPr lang="en-US" altLang="zh-TW" sz="1200" kern="1200" dirty="0" smtClean="0">
                <a:solidFill>
                  <a:schemeClr val="tx1"/>
                </a:solidFill>
                <a:effectLst/>
                <a:latin typeface="+mn-lt"/>
                <a:ea typeface="+mn-ea"/>
                <a:cs typeface="+mn-cs"/>
              </a:rPr>
              <a:t>Instagram</a:t>
            </a:r>
            <a:r>
              <a:rPr lang="zh-TW" altLang="zh-TW" sz="1200" kern="1200" dirty="0" smtClean="0">
                <a:solidFill>
                  <a:schemeClr val="tx1"/>
                </a:solidFill>
                <a:effectLst/>
                <a:latin typeface="+mn-lt"/>
                <a:ea typeface="+mn-ea"/>
                <a:cs typeface="+mn-cs"/>
              </a:rPr>
              <a:t>可提供的分析資料有限，僅能找出九個特徵值，且未能找到與排名非常相關的特徵值</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，故較難以準確預測</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美食誌的排行榜。</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38</a:t>
            </a:fld>
            <a:endParaRPr lang="zh-TW" altLang="en-US"/>
          </a:p>
        </p:txBody>
      </p:sp>
    </p:spTree>
    <p:extLst>
      <p:ext uri="{BB962C8B-B14F-4D97-AF65-F5344CB8AC3E}">
        <p14:creationId xmlns:p14="http://schemas.microsoft.com/office/powerpoint/2010/main" val="23078351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韓式料理：機器學習分類法較優，但是在加入其他</a:t>
            </a:r>
            <a:r>
              <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rPr>
              <a:t>15</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間進行排名的時候，卻只有預測到三間的排名</a:t>
            </a:r>
            <a:endPar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所以還是</a:t>
            </a:r>
            <a:r>
              <a:rPr lang="zh-TW" altLang="zh-TW" sz="1200" kern="1200" dirty="0" smtClean="0">
                <a:solidFill>
                  <a:schemeClr val="tx1"/>
                </a:solidFill>
                <a:effectLst/>
                <a:latin typeface="+mn-lt"/>
                <a:ea typeface="+mn-ea"/>
                <a:cs typeface="+mn-cs"/>
              </a:rPr>
              <a:t>以線性規劃法之餐飲評分機制的預測表現較</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機器學習</a:t>
            </a:r>
            <a:r>
              <a:rPr lang="zh-TW" altLang="zh-TW" sz="1200" kern="1200" dirty="0" smtClean="0">
                <a:solidFill>
                  <a:schemeClr val="tx1"/>
                </a:solidFill>
                <a:effectLst/>
                <a:latin typeface="+mn-lt"/>
                <a:ea typeface="+mn-ea"/>
                <a:cs typeface="+mn-cs"/>
              </a:rPr>
              <a:t>分類</a:t>
            </a:r>
            <a:r>
              <a:rPr lang="zh-TW" altLang="en-US" sz="1200" kern="1200" dirty="0" smtClean="0">
                <a:solidFill>
                  <a:schemeClr val="tx1"/>
                </a:solidFill>
                <a:effectLst/>
                <a:latin typeface="+mn-lt"/>
                <a:ea typeface="+mn-ea"/>
                <a:cs typeface="+mn-cs"/>
              </a:rPr>
              <a:t>模型</a:t>
            </a:r>
            <a:r>
              <a:rPr lang="zh-TW" altLang="zh-TW" sz="1200" kern="1200" dirty="0" smtClean="0">
                <a:solidFill>
                  <a:schemeClr val="tx1"/>
                </a:solidFill>
                <a:effectLst/>
                <a:latin typeface="+mn-lt"/>
                <a:ea typeface="+mn-ea"/>
                <a:cs typeface="+mn-cs"/>
              </a:rPr>
              <a:t>穩定</a:t>
            </a:r>
            <a:endParaRPr lang="en-US" altLang="zh-TW" sz="1200"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39</a:t>
            </a:fld>
            <a:endParaRPr lang="zh-TW" altLang="en-US"/>
          </a:p>
        </p:txBody>
      </p:sp>
    </p:spTree>
    <p:extLst>
      <p:ext uri="{BB962C8B-B14F-4D97-AF65-F5344CB8AC3E}">
        <p14:creationId xmlns:p14="http://schemas.microsoft.com/office/powerpoint/2010/main" val="34852485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latin typeface="Times New Roman" panose="02020603050405020304" pitchFamily="18" charset="0"/>
                <a:ea typeface="標楷體" panose="03000509000000000000" pitchFamily="65" charset="-120"/>
              </a:rPr>
              <a:t>線性規劃法：</a:t>
            </a:r>
            <a:endParaRPr lang="en-US" altLang="zh-TW" sz="1200" kern="1200" dirty="0" smtClean="0">
              <a:solidFill>
                <a:schemeClr val="tx1"/>
              </a:solidFill>
              <a:effectLst/>
              <a:latin typeface="+mn-lt"/>
              <a:ea typeface="+mn-ea"/>
              <a:cs typeface="+mn-cs"/>
            </a:endParaRPr>
          </a:p>
          <a:p>
            <a:pPr marL="228600" indent="-228600">
              <a:buAutoNum type="arabicPeriod"/>
            </a:pPr>
            <a:r>
              <a:rPr lang="zh-TW" altLang="zh-TW" sz="1200" kern="1200" dirty="0" smtClean="0">
                <a:solidFill>
                  <a:schemeClr val="tx1"/>
                </a:solidFill>
                <a:effectLst/>
                <a:latin typeface="+mn-lt"/>
                <a:ea typeface="+mn-ea"/>
                <a:cs typeface="+mn-cs"/>
              </a:rPr>
              <a:t>研究發現增加情緒詞彙且情緒詞彙之間的情緒程度差異愈大，意即將不同程度的情緒詞彙之間的情緒分數差距擴大，愈可</a:t>
            </a:r>
            <a:r>
              <a:rPr lang="zh-TW" altLang="en-US" sz="1200" kern="1200" dirty="0" smtClean="0">
                <a:solidFill>
                  <a:schemeClr val="tx1"/>
                </a:solidFill>
                <a:effectLst/>
                <a:latin typeface="+mn-lt"/>
                <a:ea typeface="+mn-ea"/>
                <a:cs typeface="+mn-cs"/>
              </a:rPr>
              <a:t>能</a:t>
            </a:r>
            <a:r>
              <a:rPr lang="zh-TW" altLang="zh-TW" sz="1200" kern="1200" dirty="0" smtClean="0">
                <a:solidFill>
                  <a:schemeClr val="tx1"/>
                </a:solidFill>
                <a:effectLst/>
                <a:latin typeface="+mn-lt"/>
                <a:ea typeface="+mn-ea"/>
                <a:cs typeface="+mn-cs"/>
              </a:rPr>
              <a:t>增加排名準確度</a:t>
            </a:r>
            <a:r>
              <a:rPr lang="zh-TW" altLang="en-US" sz="1200" kern="1200" dirty="0" smtClean="0">
                <a:solidFill>
                  <a:schemeClr val="tx1"/>
                </a:solidFill>
                <a:effectLst/>
                <a:latin typeface="+mn-lt"/>
                <a:ea typeface="+mn-ea"/>
                <a:cs typeface="+mn-cs"/>
              </a:rPr>
              <a:t>，</a:t>
            </a:r>
            <a:r>
              <a:rPr lang="en-US" altLang="zh-TW" sz="1200" kern="1200" dirty="0" smtClean="0">
                <a:solidFill>
                  <a:schemeClr val="tx1"/>
                </a:solidFill>
                <a:effectLst/>
                <a:latin typeface="+mn-lt"/>
                <a:ea typeface="+mn-ea"/>
                <a:cs typeface="+mn-cs"/>
              </a:rPr>
              <a:t/>
            </a:r>
            <a:br>
              <a:rPr lang="en-US" altLang="zh-TW" sz="1200" kern="1200" dirty="0" smtClean="0">
                <a:solidFill>
                  <a:schemeClr val="tx1"/>
                </a:solidFill>
                <a:effectLst/>
                <a:latin typeface="+mn-lt"/>
                <a:ea typeface="+mn-ea"/>
                <a:cs typeface="+mn-cs"/>
              </a:rPr>
            </a:br>
            <a:r>
              <a:rPr lang="zh-TW" altLang="en-US" sz="1200" kern="1200" dirty="0" smtClean="0">
                <a:solidFill>
                  <a:schemeClr val="tx1"/>
                </a:solidFill>
                <a:effectLst/>
                <a:latin typeface="+mn-lt"/>
                <a:ea typeface="+mn-ea"/>
                <a:cs typeface="+mn-cs"/>
              </a:rPr>
              <a:t>因為在加入</a:t>
            </a:r>
            <a:r>
              <a:rPr lang="zh-TW" altLang="zh-TW" sz="1200" kern="1200" dirty="0" smtClean="0">
                <a:solidFill>
                  <a:schemeClr val="tx1"/>
                </a:solidFill>
                <a:effectLst/>
                <a:latin typeface="+mn-lt"/>
                <a:ea typeface="+mn-ea"/>
                <a:cs typeface="+mn-cs"/>
              </a:rPr>
              <a:t>本研究人工標記之情緒詞</a:t>
            </a:r>
            <a:r>
              <a:rPr lang="zh-TW" altLang="en-US" sz="1200" kern="1200" dirty="0" smtClean="0">
                <a:solidFill>
                  <a:schemeClr val="tx1"/>
                </a:solidFill>
                <a:effectLst/>
                <a:latin typeface="+mn-lt"/>
                <a:ea typeface="+mn-ea"/>
                <a:cs typeface="+mn-cs"/>
              </a:rPr>
              <a:t>後各排名的預測誤差明顯降低，而人工標記的</a:t>
            </a:r>
            <a:r>
              <a:rPr lang="zh-TW" altLang="zh-TW" sz="1200" kern="1200" dirty="0" smtClean="0">
                <a:solidFill>
                  <a:schemeClr val="tx1"/>
                </a:solidFill>
                <a:effectLst/>
                <a:latin typeface="+mn-lt"/>
                <a:ea typeface="+mn-ea"/>
                <a:cs typeface="+mn-cs"/>
              </a:rPr>
              <a:t>情緒分數即為擴大至</a:t>
            </a:r>
            <a:r>
              <a:rPr lang="en-US" altLang="zh-TW" sz="1200" kern="1200" dirty="0" smtClean="0">
                <a:solidFill>
                  <a:schemeClr val="tx1"/>
                </a:solidFill>
                <a:effectLst/>
                <a:latin typeface="+mn-lt"/>
                <a:ea typeface="+mn-ea"/>
                <a:cs typeface="+mn-cs"/>
              </a:rPr>
              <a:t>[-10,10]</a:t>
            </a:r>
            <a:r>
              <a:rPr lang="zh-TW" altLang="zh-TW" sz="1200" kern="1200" dirty="0" smtClean="0">
                <a:solidFill>
                  <a:schemeClr val="tx1"/>
                </a:solidFill>
                <a:effectLst/>
                <a:latin typeface="+mn-lt"/>
                <a:ea typeface="+mn-ea"/>
                <a:cs typeface="+mn-cs"/>
              </a:rPr>
              <a:t>之間</a:t>
            </a:r>
            <a:endParaRPr lang="en-US" altLang="zh-TW" sz="1200" kern="1200" dirty="0" smtClean="0">
              <a:solidFill>
                <a:schemeClr val="tx1"/>
              </a:solidFill>
              <a:effectLst/>
              <a:latin typeface="+mn-lt"/>
              <a:ea typeface="+mn-ea"/>
              <a:cs typeface="+mn-cs"/>
            </a:endParaRPr>
          </a:p>
          <a:p>
            <a:pPr marL="228600" indent="-228600">
              <a:buAutoNum type="arabicPeriod"/>
            </a:pPr>
            <a:r>
              <a:rPr lang="zh-TW" altLang="zh-TW" sz="1200" kern="1200" dirty="0" smtClean="0">
                <a:solidFill>
                  <a:schemeClr val="tx1"/>
                </a:solidFill>
                <a:effectLst/>
                <a:latin typeface="+mn-lt"/>
                <a:ea typeface="+mn-ea"/>
                <a:cs typeface="+mn-cs"/>
              </a:rPr>
              <a:t>本研究也發現線性規劃法計算出的第一名，普遍每篇評論的內容都很豐富，使用到的情緒詞彙也隨之增加，僅有少數評論包含較少的文字，所以最後排名總分較高而列為第一名，反之，排名愈後面的店家平均每則評論的內容豐富度則隨之減少。故本研究推測第一名在某種程度上而言可算是人氣度較高，可以用許多正向情緒詞描述此店家所提供的餐點、環境或服務</a:t>
            </a:r>
            <a:endParaRPr lang="en-US" altLang="zh-TW" sz="1200" kern="1200" dirty="0" smtClean="0">
              <a:solidFill>
                <a:schemeClr val="tx1"/>
              </a:solidFill>
              <a:effectLst/>
              <a:latin typeface="+mn-lt"/>
              <a:ea typeface="+mn-ea"/>
              <a:cs typeface="+mn-cs"/>
            </a:endParaRPr>
          </a:p>
          <a:p>
            <a:pPr marL="228600" indent="-228600">
              <a:buAutoNum type="arabicPeriod"/>
            </a:pPr>
            <a:r>
              <a:rPr lang="zh-TW" altLang="zh-TW" sz="1200" kern="1200" dirty="0" smtClean="0">
                <a:solidFill>
                  <a:schemeClr val="tx1"/>
                </a:solidFill>
                <a:effectLst/>
                <a:latin typeface="+mn-lt"/>
                <a:ea typeface="+mn-ea"/>
                <a:cs typeface="+mn-cs"/>
              </a:rPr>
              <a:t>另一研究發現新排名可以趨於</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美食誌的排名，可能原因在於</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美食誌的排名是根據其用戶的打卡數決定，而新排名的分析資料來源亦來自於</a:t>
            </a:r>
            <a:r>
              <a:rPr lang="en-US" altLang="zh-TW" sz="1200" kern="1200" dirty="0" smtClean="0">
                <a:solidFill>
                  <a:schemeClr val="tx1"/>
                </a:solidFill>
                <a:effectLst/>
                <a:latin typeface="+mn-lt"/>
                <a:ea typeface="+mn-ea"/>
                <a:cs typeface="+mn-cs"/>
              </a:rPr>
              <a:t>Instagram</a:t>
            </a:r>
            <a:r>
              <a:rPr lang="zh-TW" altLang="zh-TW" sz="1200" kern="1200" dirty="0" smtClean="0">
                <a:solidFill>
                  <a:schemeClr val="tx1"/>
                </a:solidFill>
                <a:effectLst/>
                <a:latin typeface="+mn-lt"/>
                <a:ea typeface="+mn-ea"/>
                <a:cs typeface="+mn-cs"/>
              </a:rPr>
              <a:t>用戶的打卡貼文，共通點都是用戶實際到過商家用餐並打卡所留下的紀錄</a:t>
            </a:r>
            <a:endParaRPr lang="en-US" altLang="zh-TW" sz="1200" kern="1200" dirty="0" smtClean="0">
              <a:solidFill>
                <a:schemeClr val="tx1"/>
              </a:solidFill>
              <a:effectLst/>
              <a:latin typeface="+mn-lt"/>
              <a:ea typeface="+mn-ea"/>
              <a:cs typeface="+mn-cs"/>
            </a:endParaRPr>
          </a:p>
          <a:p>
            <a:pPr marL="228600" indent="-228600">
              <a:buAutoNum type="arabicPeriod"/>
            </a:pPr>
            <a:endParaRPr lang="en-US" altLang="zh-TW" sz="1200" kern="1200" dirty="0" smtClean="0">
              <a:solidFill>
                <a:schemeClr val="tx1"/>
              </a:solidFill>
              <a:effectLst/>
              <a:latin typeface="+mn-lt"/>
              <a:ea typeface="+mn-ea"/>
              <a:cs typeface="+mn-cs"/>
            </a:endParaRPr>
          </a:p>
          <a:p>
            <a:pPr marL="0" indent="0">
              <a:buNone/>
            </a:pPr>
            <a:r>
              <a:rPr lang="zh-TW" altLang="en-US" sz="1200" dirty="0" smtClean="0">
                <a:latin typeface="Times New Roman" panose="02020603050405020304" pitchFamily="18" charset="0"/>
                <a:ea typeface="標楷體" panose="03000509000000000000" pitchFamily="65" charset="-120"/>
              </a:rPr>
              <a:t>機器學習：</a:t>
            </a:r>
            <a:endParaRPr lang="en-US" altLang="zh-TW" sz="1200" kern="1200" dirty="0" smtClean="0">
              <a:solidFill>
                <a:schemeClr val="tx1"/>
              </a:solidFill>
              <a:effectLst/>
              <a:latin typeface="+mn-lt"/>
              <a:ea typeface="+mn-ea"/>
              <a:cs typeface="+mn-cs"/>
            </a:endParaRPr>
          </a:p>
          <a:p>
            <a:pPr marL="228600" indent="-228600">
              <a:buAutoNum type="arabicPeriod"/>
            </a:pPr>
            <a:r>
              <a:rPr lang="zh-TW" altLang="zh-TW" sz="1200" kern="1200" dirty="0" smtClean="0">
                <a:solidFill>
                  <a:schemeClr val="tx1"/>
                </a:solidFill>
                <a:effectLst/>
                <a:latin typeface="+mn-lt"/>
                <a:ea typeface="+mn-ea"/>
                <a:cs typeface="+mn-cs"/>
              </a:rPr>
              <a:t>主要是以各店家所有評論的平均情緒詞數量作為預測的特徵值，而觀察原始評論資料後發現，韓式料理的評論中，情緒詞使用的頻率較高，且每一則評論的使用量較平均，然而，在冰品的評論中，各篇評論的情緒詞使用量差異大，一部分評論幾乎沒有使用到情緒詞彙，而一部份評論則使用到非常多的情緒詞彙，因此造成機器無法以平均情緒詞彙使用量準確判斷排名結果。</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40</a:t>
            </a:fld>
            <a:endParaRPr lang="zh-TW" altLang="en-US"/>
          </a:p>
        </p:txBody>
      </p:sp>
    </p:spTree>
    <p:extLst>
      <p:ext uri="{BB962C8B-B14F-4D97-AF65-F5344CB8AC3E}">
        <p14:creationId xmlns:p14="http://schemas.microsoft.com/office/powerpoint/2010/main" val="263913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但是根據</a:t>
            </a:r>
            <a:r>
              <a:rPr lang="en-US" altLang="zh-TW" dirty="0" err="1" smtClean="0"/>
              <a:t>kaviya</a:t>
            </a:r>
            <a:r>
              <a:rPr lang="en-US" altLang="zh-TW" dirty="0" smtClean="0"/>
              <a:t> </a:t>
            </a:r>
            <a:r>
              <a:rPr lang="zh-TW" altLang="en-US" dirty="0" smtClean="0"/>
              <a:t>在</a:t>
            </a:r>
            <a:r>
              <a:rPr lang="en-US" altLang="zh-TW" dirty="0" smtClean="0"/>
              <a:t>2017</a:t>
            </a:r>
            <a:r>
              <a:rPr lang="zh-TW" altLang="en-US" dirty="0" smtClean="0"/>
              <a:t>年的調查，愈來愈多的店家會雇用行銷公司幫助他們在</a:t>
            </a:r>
            <a:r>
              <a:rPr lang="en-US" altLang="zh-TW" dirty="0" smtClean="0"/>
              <a:t>GOOGLE</a:t>
            </a:r>
            <a:r>
              <a:rPr lang="zh-TW" altLang="en-US" dirty="0" smtClean="0"/>
              <a:t>上擁有高評價和高評分，藉此吸引更多人造訪，</a:t>
            </a:r>
            <a:endParaRPr lang="en-US" altLang="zh-TW" dirty="0" smtClean="0"/>
          </a:p>
          <a:p>
            <a:r>
              <a:rPr lang="zh-TW" altLang="en-US" dirty="0" smtClean="0"/>
              <a:t>所以事實上我們無法直接透過</a:t>
            </a:r>
            <a:r>
              <a:rPr lang="en-US" altLang="zh-TW" dirty="0" smtClean="0"/>
              <a:t>google</a:t>
            </a:r>
            <a:r>
              <a:rPr lang="zh-TW" altLang="en-US" dirty="0" smtClean="0"/>
              <a:t>的高評分或高評價選到真正屬於大眾推薦的店家</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4</a:t>
            </a:fld>
            <a:endParaRPr lang="zh-TW" altLang="en-US"/>
          </a:p>
        </p:txBody>
      </p:sp>
    </p:spTree>
    <p:extLst>
      <p:ext uri="{BB962C8B-B14F-4D97-AF65-F5344CB8AC3E}">
        <p14:creationId xmlns:p14="http://schemas.microsoft.com/office/powerpoint/2010/main" val="3163714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42</a:t>
            </a:fld>
            <a:endParaRPr lang="zh-TW" altLang="en-US"/>
          </a:p>
        </p:txBody>
      </p:sp>
    </p:spTree>
    <p:extLst>
      <p:ext uri="{BB962C8B-B14F-4D97-AF65-F5344CB8AC3E}">
        <p14:creationId xmlns:p14="http://schemas.microsoft.com/office/powerpoint/2010/main" val="915827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所以本研究的主要目的：</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1. </a:t>
            </a:r>
            <a:r>
              <a:rPr lang="zh-TW" altLang="en-US" dirty="0" smtClean="0"/>
              <a:t>設計一套餐飲評分機制</a:t>
            </a:r>
            <a:r>
              <a:rPr lang="zh-TW" altLang="en-US" sz="1200" dirty="0" smtClean="0">
                <a:solidFill>
                  <a:schemeClr val="bg1"/>
                </a:solidFill>
              </a:rPr>
              <a:t>計算出符合大眾心中的餐廳排行</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solidFill>
                  <a:schemeClr val="bg1"/>
                </a:solidFill>
              </a:rPr>
              <a:t>2. </a:t>
            </a:r>
            <a:r>
              <a:rPr lang="zh-TW" altLang="en-US" sz="1200" dirty="0" smtClean="0">
                <a:solidFill>
                  <a:schemeClr val="bg1"/>
                </a:solidFill>
              </a:rPr>
              <a:t>實作方式是先找到公信力高的餐廳排行機構，將他公布的排名視做符合大眾心中的排行，</a:t>
            </a:r>
            <a:endParaRPr lang="en-US" altLang="zh-TW" sz="1200"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依據</a:t>
            </a:r>
            <a:r>
              <a:rPr lang="en-US" altLang="zh-TW" dirty="0" err="1" smtClean="0"/>
              <a:t>instagram</a:t>
            </a:r>
            <a:r>
              <a:rPr lang="zh-TW" altLang="en-US" dirty="0" smtClean="0"/>
              <a:t>的大眾評論預測出趨近於它的排名</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5</a:t>
            </a:fld>
            <a:endParaRPr lang="zh-TW" altLang="en-US"/>
          </a:p>
        </p:txBody>
      </p:sp>
    </p:spTree>
    <p:extLst>
      <p:ext uri="{BB962C8B-B14F-4D97-AF65-F5344CB8AC3E}">
        <p14:creationId xmlns:p14="http://schemas.microsoft.com/office/powerpoint/2010/main" val="2575708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dirty="0" smtClean="0"/>
              <a:t>而本研究是採用</a:t>
            </a:r>
            <a:r>
              <a:rPr lang="en-US" altLang="zh-TW" dirty="0" smtClean="0"/>
              <a:t>menu</a:t>
            </a:r>
            <a:r>
              <a:rPr lang="zh-TW" altLang="en-US" dirty="0" smtClean="0"/>
              <a:t>美食誌調查出的排行作為這個公信力高、公認準的標準排行，他是一款提供美食客</a:t>
            </a:r>
            <a:r>
              <a:rPr lang="en-US" altLang="zh-TW" dirty="0" smtClean="0"/>
              <a:t>(</a:t>
            </a:r>
            <a:r>
              <a:rPr lang="zh-TW" altLang="en-US" dirty="0" smtClean="0"/>
              <a:t>用戶</a:t>
            </a:r>
            <a:r>
              <a:rPr lang="en-US" altLang="zh-TW" dirty="0" smtClean="0"/>
              <a:t>)</a:t>
            </a:r>
            <a:r>
              <a:rPr lang="zh-TW" altLang="en-US" dirty="0" smtClean="0"/>
              <a:t>簡單紀錄並可快速搜尋好吃店家的</a:t>
            </a:r>
            <a:r>
              <a:rPr lang="en-US" altLang="zh-TW" dirty="0" smtClean="0"/>
              <a:t>app</a:t>
            </a:r>
          </a:p>
          <a:p>
            <a:pPr marL="0" indent="0">
              <a:buFont typeface="Arial" panose="020B0604020202020204" pitchFamily="34" charset="0"/>
              <a:buNone/>
            </a:pPr>
            <a:r>
              <a:rPr lang="zh-TW" altLang="en-US" dirty="0" smtClean="0"/>
              <a:t>而且一旦排名發布後，在網路上可見時常會有媒體報導其餐飲排行榜，可見它具有一定的公信力，</a:t>
            </a:r>
            <a:endParaRPr lang="en-US" altLang="zh-TW" dirty="0" smtClean="0"/>
          </a:p>
          <a:p>
            <a:pPr marL="0" indent="0">
              <a:buFont typeface="Arial" panose="020B0604020202020204" pitchFamily="34" charset="0"/>
              <a:buNone/>
            </a:pPr>
            <a:r>
              <a:rPr lang="zh-TW" altLang="en-US" dirty="0" smtClean="0"/>
              <a:t>然後它的排名計算方式是依據店家獲得的打卡數決定排行，愈多就是代表排名愈前面</a:t>
            </a:r>
            <a:endParaRPr lang="en-US" altLang="zh-TW" dirty="0" smtClean="0"/>
          </a:p>
          <a:p>
            <a:pPr marL="0" indent="0">
              <a:buFont typeface="Arial" panose="020B0604020202020204" pitchFamily="34" charset="0"/>
              <a:buNone/>
            </a:pPr>
            <a:endParaRPr lang="en-US" altLang="zh-TW" dirty="0" smtClean="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6</a:t>
            </a:fld>
            <a:endParaRPr lang="zh-TW" altLang="en-US"/>
          </a:p>
        </p:txBody>
      </p:sp>
    </p:spTree>
    <p:extLst>
      <p:ext uri="{BB962C8B-B14F-4D97-AF65-F5344CB8AC3E}">
        <p14:creationId xmlns:p14="http://schemas.microsoft.com/office/powerpoint/2010/main" val="3589329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dirty="0" smtClean="0"/>
              <a:t>那採用</a:t>
            </a:r>
            <a:r>
              <a:rPr lang="en-US" altLang="zh-TW" dirty="0" err="1" smtClean="0"/>
              <a:t>instagram</a:t>
            </a:r>
            <a:r>
              <a:rPr lang="zh-TW" altLang="en-US" dirty="0" smtClean="0"/>
              <a:t>作為資料分析來源的原因，是因為根據</a:t>
            </a:r>
            <a:r>
              <a:rPr lang="zh-TW" altLang="en-US" sz="1200" dirty="0" smtClean="0">
                <a:latin typeface="標楷體" panose="03000509000000000000" pitchFamily="65" charset="-120"/>
                <a:ea typeface="標楷體" panose="03000509000000000000" pitchFamily="65" charset="-120"/>
              </a:rPr>
              <a:t>英國連鎖餐廳</a:t>
            </a:r>
            <a:r>
              <a:rPr lang="en-US" altLang="zh-TW" sz="1200" dirty="0" smtClean="0">
                <a:latin typeface="標楷體" panose="03000509000000000000" pitchFamily="65" charset="-120"/>
                <a:ea typeface="標楷體" panose="03000509000000000000" pitchFamily="65" charset="-120"/>
              </a:rPr>
              <a:t>Zizzi</a:t>
            </a:r>
            <a:r>
              <a:rPr lang="zh-TW" altLang="en-US" sz="1200" dirty="0" smtClean="0">
                <a:latin typeface="標楷體" panose="03000509000000000000" pitchFamily="65" charset="-120"/>
                <a:ea typeface="標楷體" panose="03000509000000000000" pitchFamily="65" charset="-120"/>
              </a:rPr>
              <a:t>的調查</a:t>
            </a:r>
            <a:r>
              <a:rPr lang="en-US" altLang="zh-TW" sz="1200" dirty="0" smtClean="0">
                <a:latin typeface="標楷體" panose="03000509000000000000" pitchFamily="65" charset="-120"/>
                <a:ea typeface="標楷體" panose="03000509000000000000" pitchFamily="65" charset="-120"/>
              </a:rPr>
              <a:t>(2017)</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200" dirty="0" smtClean="0">
                <a:latin typeface="標楷體" panose="03000509000000000000" pitchFamily="65" charset="-120"/>
                <a:ea typeface="標楷體" panose="03000509000000000000" pitchFamily="65" charset="-120"/>
              </a:rPr>
              <a:t>18-35</a:t>
            </a:r>
            <a:r>
              <a:rPr lang="zh-TW" altLang="en-US" sz="1200" dirty="0" smtClean="0">
                <a:latin typeface="標楷體" panose="03000509000000000000" pitchFamily="65" charset="-120"/>
                <a:ea typeface="標楷體" panose="03000509000000000000" pitchFamily="65" charset="-120"/>
              </a:rPr>
              <a:t>歲的用戶平均一年會花五天的時間瀏覽其他</a:t>
            </a:r>
            <a:r>
              <a:rPr lang="en-US" altLang="zh-TW" sz="1200" dirty="0" smtClean="0">
                <a:latin typeface="標楷體" panose="03000509000000000000" pitchFamily="65" charset="-120"/>
                <a:ea typeface="標楷體" panose="03000509000000000000" pitchFamily="65" charset="-120"/>
              </a:rPr>
              <a:t>Instagram</a:t>
            </a:r>
            <a:r>
              <a:rPr lang="zh-TW" altLang="en-US" sz="1200" dirty="0" smtClean="0">
                <a:latin typeface="標楷體" panose="03000509000000000000" pitchFamily="65" charset="-120"/>
                <a:ea typeface="標楷體" panose="03000509000000000000" pitchFamily="65" charset="-120"/>
              </a:rPr>
              <a:t>用戶上傳的食物照片，當中</a:t>
            </a:r>
            <a:r>
              <a:rPr lang="en-US" altLang="zh-TW" sz="1200" dirty="0" smtClean="0">
                <a:latin typeface="標楷體" panose="03000509000000000000" pitchFamily="65" charset="-120"/>
                <a:ea typeface="標楷體" panose="03000509000000000000" pitchFamily="65" charset="-120"/>
              </a:rPr>
              <a:t>3</a:t>
            </a:r>
            <a:r>
              <a:rPr lang="zh-TW" altLang="en-US" sz="1200" dirty="0" smtClean="0">
                <a:latin typeface="標楷體" panose="03000509000000000000" pitchFamily="65" charset="-120"/>
                <a:ea typeface="標楷體" panose="03000509000000000000" pitchFamily="65" charset="-120"/>
              </a:rPr>
              <a:t>成的用戶會參考這些照片、文章決定是否消費</a:t>
            </a:r>
            <a:endParaRPr lang="en-US" altLang="zh-TW"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200" dirty="0" smtClean="0">
                <a:latin typeface="標楷體" panose="03000509000000000000" pitchFamily="65" charset="-120"/>
                <a:ea typeface="標楷體" panose="03000509000000000000" pitchFamily="65" charset="-120"/>
              </a:rPr>
              <a:t>可見消費者已逐漸將</a:t>
            </a:r>
            <a:r>
              <a:rPr lang="en-US" altLang="zh-TW" sz="1200" dirty="0" smtClean="0">
                <a:latin typeface="標楷體" panose="03000509000000000000" pitchFamily="65" charset="-120"/>
                <a:ea typeface="標楷體" panose="03000509000000000000" pitchFamily="65" charset="-120"/>
              </a:rPr>
              <a:t>Instagram</a:t>
            </a:r>
            <a:r>
              <a:rPr lang="zh-TW" altLang="en-US" sz="1200" dirty="0" smtClean="0">
                <a:latin typeface="標楷體" panose="03000509000000000000" pitchFamily="65" charset="-120"/>
                <a:ea typeface="標楷體" panose="03000509000000000000" pitchFamily="65" charset="-120"/>
              </a:rPr>
              <a:t>視為選擇餐廳的媒介之一，因此有機會可以藉由</a:t>
            </a:r>
            <a:r>
              <a:rPr lang="en-US" altLang="zh-TW" sz="1200" dirty="0" smtClean="0">
                <a:latin typeface="標楷體" panose="03000509000000000000" pitchFamily="65" charset="-120"/>
                <a:ea typeface="標楷體" panose="03000509000000000000" pitchFamily="65" charset="-120"/>
              </a:rPr>
              <a:t>Instagram</a:t>
            </a:r>
            <a:r>
              <a:rPr lang="zh-TW" altLang="en-US" sz="1200" dirty="0" smtClean="0">
                <a:latin typeface="標楷體" panose="03000509000000000000" pitchFamily="65" charset="-120"/>
                <a:ea typeface="標楷體" panose="03000509000000000000" pitchFamily="65" charset="-120"/>
              </a:rPr>
              <a:t>上的評論資料得知大眾心目中較喜歡的餐廳</a:t>
            </a:r>
          </a:p>
          <a:p>
            <a:pPr marL="0" indent="0">
              <a:buFont typeface="Arial" panose="020B0604020202020204" pitchFamily="34" charset="0"/>
              <a:buNone/>
            </a:pPr>
            <a:endParaRPr lang="en-US" altLang="zh-TW" dirty="0" smtClean="0"/>
          </a:p>
          <a:p>
            <a:pPr marL="0" indent="0">
              <a:buFont typeface="Arial" panose="020B0604020202020204" pitchFamily="34" charset="0"/>
              <a:buNone/>
            </a:pPr>
            <a:r>
              <a:rPr lang="en-US" altLang="zh-TW" dirty="0" smtClean="0"/>
              <a:t>(20</a:t>
            </a:r>
            <a:r>
              <a:rPr lang="zh-TW" altLang="en-US" dirty="0" smtClean="0"/>
              <a:t>分鐘</a:t>
            </a:r>
            <a:r>
              <a:rPr lang="en-US" altLang="zh-TW" dirty="0" smtClean="0"/>
              <a:t>/</a:t>
            </a:r>
            <a:r>
              <a:rPr lang="zh-TW" altLang="en-US" dirty="0" smtClean="0"/>
              <a:t>天</a:t>
            </a:r>
            <a:r>
              <a:rPr lang="en-US" altLang="zh-TW" dirty="0" smtClean="0"/>
              <a:t>)</a:t>
            </a:r>
            <a:endParaRPr lang="en-US" altLang="zh-TW" dirty="0" smtClean="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7</a:t>
            </a:fld>
            <a:endParaRPr lang="zh-TW" altLang="en-US"/>
          </a:p>
        </p:txBody>
      </p:sp>
    </p:spTree>
    <p:extLst>
      <p:ext uri="{BB962C8B-B14F-4D97-AF65-F5344CB8AC3E}">
        <p14:creationId xmlns:p14="http://schemas.microsoft.com/office/powerpoint/2010/main" val="3562387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在文獻探討的部分，前面有提到現存的評分機制像是</a:t>
            </a:r>
            <a:r>
              <a:rPr lang="en-US" altLang="zh-TW" dirty="0" smtClean="0"/>
              <a:t>google</a:t>
            </a:r>
            <a:r>
              <a:rPr lang="zh-TW" altLang="en-US" dirty="0" smtClean="0"/>
              <a:t>評分可能潛藏假評論的問題，所以這邊會先介紹現存評分機制潛藏的三大問題</a:t>
            </a:r>
            <a:endParaRPr lang="en-US" altLang="zh-TW" dirty="0" smtClean="0"/>
          </a:p>
          <a:p>
            <a:r>
              <a:rPr lang="zh-TW" altLang="en-US" dirty="0" smtClean="0"/>
              <a:t>然後為了避免這類問題，好讓排名更趨近於大眾心目中的排名，</a:t>
            </a:r>
            <a:endParaRPr lang="en-US" altLang="zh-TW" dirty="0" smtClean="0"/>
          </a:p>
          <a:p>
            <a:r>
              <a:rPr lang="zh-TW" altLang="en-US" dirty="0" smtClean="0"/>
              <a:t>本研究將</a:t>
            </a:r>
            <a:r>
              <a:rPr lang="zh-TW" altLang="en-US" baseline="0" dirty="0" smtClean="0"/>
              <a:t>利用情緒分析技術，加入影響力、時間等因素設計評分機制，所以接著會針對情緒分析和影響力做進一步探討</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8</a:t>
            </a:fld>
            <a:endParaRPr lang="zh-TW" altLang="en-US"/>
          </a:p>
        </p:txBody>
      </p:sp>
    </p:spTree>
    <p:extLst>
      <p:ext uri="{BB962C8B-B14F-4D97-AF65-F5344CB8AC3E}">
        <p14:creationId xmlns:p14="http://schemas.microsoft.com/office/powerpoint/2010/main" val="3551672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補講稿</a:t>
            </a: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solidFill>
                  <a:srgbClr val="157E9F"/>
                </a:solidFill>
                <a:latin typeface="方正清刻本悦宋简体" panose="02000000000000000000" pitchFamily="2" charset="-122"/>
                <a:ea typeface="方正清刻本悦宋简体" panose="02000000000000000000" pitchFamily="2" charset="-122"/>
              </a:rPr>
              <a:t>現有評分機制問題大致上可以分為三類問題，分別是假評論、評分匯總、評論與評分不符的問題</a:t>
            </a:r>
            <a:endPar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1. Luca</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等人提及</a:t>
            </a: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yelp </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假評論問題 </a:t>
            </a: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=&gt;</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 </a:t>
            </a: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Yelp</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的作法是設計新演算法針對內容品質高的評論進行評分加權</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2.</a:t>
            </a:r>
            <a:r>
              <a:rPr lang="en-US" altLang="zh-TW" sz="1200" kern="1200" baseline="0" dirty="0" smtClean="0">
                <a:solidFill>
                  <a:schemeClr val="tx1"/>
                </a:solidFill>
                <a:effectLst/>
                <a:latin typeface="+mn-lt"/>
                <a:ea typeface="+mn-ea"/>
                <a:cs typeface="+mn-cs"/>
              </a:rPr>
              <a:t> </a:t>
            </a:r>
            <a:r>
              <a:rPr lang="it-IT"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Dai</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等人提及</a:t>
            </a: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yelp</a:t>
            </a:r>
            <a:r>
              <a:rPr lang="zh-TW"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評分匯總問題</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，也就是</a:t>
            </a:r>
            <a:r>
              <a:rPr lang="zh-TW" altLang="zh-TW" sz="1200" kern="1200" dirty="0" smtClean="0">
                <a:solidFill>
                  <a:schemeClr val="tx1"/>
                </a:solidFill>
                <a:effectLst/>
                <a:latin typeface="+mn-lt"/>
                <a:ea typeface="+mn-ea"/>
                <a:cs typeface="+mn-cs"/>
              </a:rPr>
              <a:t>長久累計評分導致評分結果無法反映店家的真正品質</a:t>
            </a: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=&gt;</a:t>
            </a:r>
            <a:r>
              <a:rPr lang="zh-TW" altLang="en-US" baseline="0" dirty="0" smtClean="0">
                <a:latin typeface="Times New Roman" panose="02020603050405020304" pitchFamily="18" charset="0"/>
                <a:ea typeface="標楷體" panose="03000509000000000000" pitchFamily="65" charset="-120"/>
              </a:rPr>
              <a:t>評論的資訊含量、時間、評論者是否為</a:t>
            </a:r>
            <a:r>
              <a:rPr lang="en-US" altLang="zh-TW" baseline="0" dirty="0" smtClean="0">
                <a:latin typeface="Times New Roman" panose="02020603050405020304" pitchFamily="18" charset="0"/>
                <a:ea typeface="標楷體" panose="03000509000000000000" pitchFamily="65" charset="-120"/>
              </a:rPr>
              <a:t>Yelp</a:t>
            </a:r>
            <a:r>
              <a:rPr lang="zh-TW" altLang="en-US" baseline="0" dirty="0" smtClean="0">
                <a:latin typeface="Times New Roman" panose="02020603050405020304" pitchFamily="18" charset="0"/>
                <a:ea typeface="標楷體" panose="03000509000000000000" pitchFamily="65" charset="-120"/>
              </a:rPr>
              <a:t>認證的精英</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3. </a:t>
            </a:r>
            <a:r>
              <a:rPr lang="en-US" altLang="zh-TW" sz="1200" kern="1200" baseline="0" dirty="0" err="1" smtClean="0">
                <a:solidFill>
                  <a:schemeClr val="dk1"/>
                </a:solidFill>
                <a:effectLst/>
                <a:latin typeface="Times New Roman" panose="02020603050405020304" pitchFamily="18" charset="0"/>
                <a:ea typeface="標楷體" panose="03000509000000000000" pitchFamily="65" charset="-120"/>
                <a:cs typeface="+mn-cs"/>
              </a:rPr>
              <a:t>Riyanul</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則是在</a:t>
            </a:r>
            <a:r>
              <a:rPr lang="en-US" altLang="zh-TW" baseline="0" dirty="0" smtClean="0">
                <a:latin typeface="Times New Roman" panose="02020603050405020304" pitchFamily="18" charset="0"/>
                <a:ea typeface="標楷體" panose="03000509000000000000" pitchFamily="65" charset="-120"/>
              </a:rPr>
              <a:t>Google Play Store</a:t>
            </a:r>
            <a:r>
              <a:rPr lang="zh-TW" altLang="en-US" baseline="0" dirty="0" smtClean="0">
                <a:latin typeface="Times New Roman" panose="02020603050405020304" pitchFamily="18" charset="0"/>
                <a:ea typeface="標楷體" panose="03000509000000000000" pitchFamily="65" charset="-120"/>
              </a:rPr>
              <a:t>上發現</a:t>
            </a:r>
            <a:r>
              <a:rPr lang="zh-TW"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評論與評分不符</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的問題 </a:t>
            </a: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=&gt;</a:t>
            </a:r>
            <a:r>
              <a:rPr lang="zh-TW" altLang="en-US" baseline="0" dirty="0" smtClean="0">
                <a:latin typeface="Times New Roman" panose="02020603050405020304" pitchFamily="18" charset="0"/>
                <a:ea typeface="標楷體" panose="03000509000000000000" pitchFamily="65" charset="-120"/>
              </a:rPr>
              <a:t>整合原星級評分和評論的數值極性</a:t>
            </a:r>
            <a:r>
              <a:rPr lang="en-US" altLang="zh-TW" baseline="0" dirty="0" smtClean="0">
                <a:latin typeface="Times New Roman" panose="02020603050405020304" pitchFamily="18" charset="0"/>
                <a:ea typeface="標楷體" panose="03000509000000000000" pitchFamily="65" charset="-120"/>
              </a:rPr>
              <a:t>(</a:t>
            </a:r>
            <a:r>
              <a:rPr lang="zh-TW" altLang="en-US" baseline="0" dirty="0" smtClean="0">
                <a:latin typeface="Times New Roman" panose="02020603050405020304" pitchFamily="18" charset="0"/>
                <a:ea typeface="標楷體" panose="03000509000000000000" pitchFamily="65" charset="-120"/>
              </a:rPr>
              <a:t>情緒分數</a:t>
            </a:r>
            <a:r>
              <a:rPr lang="en-US" altLang="zh-TW" baseline="0" dirty="0" smtClean="0">
                <a:latin typeface="Times New Roman" panose="02020603050405020304" pitchFamily="18" charset="0"/>
                <a:ea typeface="標楷體" panose="03000509000000000000" pitchFamily="65" charset="-120"/>
              </a:rPr>
              <a:t>)</a:t>
            </a:r>
            <a:r>
              <a:rPr lang="zh-TW" altLang="en-US" baseline="0" dirty="0" smtClean="0">
                <a:latin typeface="Times New Roman" panose="02020603050405020304" pitchFamily="18" charset="0"/>
                <a:ea typeface="標楷體" panose="03000509000000000000" pitchFamily="65" charset="-120"/>
              </a:rPr>
              <a:t>，產生調整後的評分</a:t>
            </a:r>
          </a:p>
          <a:p>
            <a:endParaRPr lang="en-US" altLang="zh-TW" dirty="0" smtClean="0"/>
          </a:p>
          <a:p>
            <a:r>
              <a:rPr lang="en-US" altLang="zh-TW" dirty="0" smtClean="0"/>
              <a:t>(</a:t>
            </a:r>
            <a:r>
              <a:rPr lang="zh-TW" altLang="en-US" dirty="0" smtClean="0"/>
              <a:t>現有評分問題與影響力、情緒分析的關係？影響力與排名之間關係？</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9</a:t>
            </a:fld>
            <a:endParaRPr lang="zh-TW" altLang="en-US"/>
          </a:p>
        </p:txBody>
      </p:sp>
    </p:spTree>
    <p:extLst>
      <p:ext uri="{BB962C8B-B14F-4D97-AF65-F5344CB8AC3E}">
        <p14:creationId xmlns:p14="http://schemas.microsoft.com/office/powerpoint/2010/main" val="2776818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C4DCF27-EA64-4B7D-95B1-3671B54A1467}" type="datetime1">
              <a:rPr lang="zh-CN" altLang="en-US" smtClean="0"/>
              <a:t>2020/7/12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931A4B-E62A-4F8E-837E-E9B10A41F2C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9898895-6C1F-46D8-82E8-CAE01D86F10B}" type="datetime1">
              <a:rPr lang="zh-CN" altLang="en-US" smtClean="0"/>
              <a:t>2020/7/12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9331033" y="6337875"/>
            <a:ext cx="2743200" cy="365125"/>
          </a:xfrm>
        </p:spPr>
        <p:txBody>
          <a:bodyPr/>
          <a:lstStyle>
            <a:lvl1pPr>
              <a:defRPr sz="1800">
                <a:solidFill>
                  <a:schemeClr val="tx1"/>
                </a:solidFill>
              </a:defRPr>
            </a:lvl1pPr>
          </a:lstStyle>
          <a:p>
            <a:fld id="{15931A4B-E62A-4F8E-837E-E9B10A41F2CC}" type="slidenum">
              <a:rPr lang="zh-CN" altLang="en-US" smtClean="0"/>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2" name="灯片编号占位符 5"/>
          <p:cNvSpPr>
            <a:spLocks noGrp="1"/>
          </p:cNvSpPr>
          <p:nvPr>
            <p:ph type="sldNum" sz="quarter" idx="12"/>
          </p:nvPr>
        </p:nvSpPr>
        <p:spPr>
          <a:xfrm>
            <a:off x="8610600" y="6356350"/>
            <a:ext cx="2743200" cy="365125"/>
          </a:xfrm>
        </p:spPr>
        <p:txBody>
          <a:bodyPr/>
          <a:lstStyle/>
          <a:p>
            <a:fld id="{15931A4B-E62A-4F8E-837E-E9B10A41F2C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072516-37F6-4CAC-BD84-098413111537}" type="datetime1">
              <a:rPr lang="zh-CN" altLang="en-US" smtClean="0"/>
              <a:t>2020/7/12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931A4B-E62A-4F8E-837E-E9B10A41F2C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cxnSp>
        <p:nvCxnSpPr>
          <p:cNvPr id="12" name="直接连接符 11"/>
          <p:cNvCxnSpPr/>
          <p:nvPr/>
        </p:nvCxnSpPr>
        <p:spPr>
          <a:xfrm>
            <a:off x="3526403" y="3662934"/>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526403" y="4516020"/>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363365" y="3721590"/>
            <a:ext cx="9161482" cy="707886"/>
          </a:xfrm>
          <a:prstGeom prst="rect">
            <a:avLst/>
          </a:prstGeom>
        </p:spPr>
        <p:txBody>
          <a:bodyPr wrap="none">
            <a:spAutoFit/>
          </a:bodyPr>
          <a:lstStyle/>
          <a:p>
            <a:pPr algn="ctr"/>
            <a:r>
              <a:rPr kumimoji="1" lang="zh-TW" altLang="en-US" sz="4000" b="1" dirty="0">
                <a:solidFill>
                  <a:srgbClr val="157E9F"/>
                </a:solidFill>
                <a:latin typeface="標楷體" panose="03000509000000000000" pitchFamily="65" charset="-120"/>
                <a:ea typeface="標楷體" panose="03000509000000000000" pitchFamily="65" charset="-120"/>
              </a:rPr>
              <a:t>以</a:t>
            </a:r>
            <a:r>
              <a:rPr kumimoji="1" lang="en-US" altLang="zh-TW" sz="4000" b="1" dirty="0">
                <a:solidFill>
                  <a:srgbClr val="157E9F"/>
                </a:solidFill>
                <a:latin typeface="標楷體" panose="03000509000000000000" pitchFamily="65" charset="-120"/>
                <a:ea typeface="標楷體" panose="03000509000000000000" pitchFamily="65" charset="-120"/>
              </a:rPr>
              <a:t>Instagram</a:t>
            </a:r>
            <a:r>
              <a:rPr kumimoji="1" lang="zh-TW" altLang="en-US" sz="4000" b="1" dirty="0">
                <a:solidFill>
                  <a:srgbClr val="157E9F"/>
                </a:solidFill>
                <a:latin typeface="標楷體" panose="03000509000000000000" pitchFamily="65" charset="-120"/>
                <a:ea typeface="標楷體" panose="03000509000000000000" pitchFamily="65" charset="-120"/>
              </a:rPr>
              <a:t>資料試做一套餐飲評分機制</a:t>
            </a:r>
            <a:endParaRPr kumimoji="1" lang="zh-CN" altLang="en-US" sz="4000" b="1" dirty="0">
              <a:solidFill>
                <a:srgbClr val="157E9F"/>
              </a:solidFill>
              <a:latin typeface="標楷體" panose="03000509000000000000" pitchFamily="65" charset="-120"/>
              <a:ea typeface="標楷體" panose="03000509000000000000" pitchFamily="65" charset="-120"/>
            </a:endParaRPr>
          </a:p>
        </p:txBody>
      </p:sp>
      <p:sp>
        <p:nvSpPr>
          <p:cNvPr id="14" name="矩形 13"/>
          <p:cNvSpPr/>
          <p:nvPr/>
        </p:nvSpPr>
        <p:spPr>
          <a:xfrm>
            <a:off x="3749168" y="5525298"/>
            <a:ext cx="2236510" cy="400110"/>
          </a:xfrm>
          <a:prstGeom prst="rect">
            <a:avLst/>
          </a:prstGeom>
        </p:spPr>
        <p:txBody>
          <a:bodyPr wrap="none">
            <a:spAutoFit/>
          </a:bodyPr>
          <a:lstStyle/>
          <a:p>
            <a:r>
              <a:rPr kumimoji="1" lang="zh-TW" altLang="en-US" sz="2000" b="1" dirty="0" smtClean="0">
                <a:solidFill>
                  <a:srgbClr val="157E9F"/>
                </a:solidFill>
                <a:latin typeface="標楷體" panose="03000509000000000000" pitchFamily="65" charset="-120"/>
                <a:ea typeface="標楷體" panose="03000509000000000000" pitchFamily="65" charset="-120"/>
              </a:rPr>
              <a:t>指導</a:t>
            </a:r>
            <a:r>
              <a:rPr kumimoji="1" lang="zh-TW" altLang="en-US" sz="2000" b="1" dirty="0">
                <a:solidFill>
                  <a:srgbClr val="157E9F"/>
                </a:solidFill>
                <a:latin typeface="標楷體" panose="03000509000000000000" pitchFamily="65" charset="-120"/>
                <a:ea typeface="標楷體" panose="03000509000000000000" pitchFamily="65" charset="-120"/>
              </a:rPr>
              <a:t>教授</a:t>
            </a:r>
            <a:r>
              <a:rPr kumimoji="1" lang="zh-CN" altLang="en-US" sz="2000" b="1" dirty="0" smtClean="0">
                <a:solidFill>
                  <a:srgbClr val="157E9F"/>
                </a:solidFill>
                <a:latin typeface="標楷體" panose="03000509000000000000" pitchFamily="65" charset="-120"/>
                <a:ea typeface="標楷體" panose="03000509000000000000" pitchFamily="65" charset="-120"/>
              </a:rPr>
              <a:t>：</a:t>
            </a:r>
            <a:r>
              <a:rPr kumimoji="1" lang="zh-TW" altLang="en-US" sz="2000" b="1" dirty="0">
                <a:solidFill>
                  <a:srgbClr val="157E9F"/>
                </a:solidFill>
                <a:latin typeface="標楷體" panose="03000509000000000000" pitchFamily="65" charset="-120"/>
                <a:ea typeface="標楷體" panose="03000509000000000000" pitchFamily="65" charset="-120"/>
              </a:rPr>
              <a:t>莊裕澤</a:t>
            </a:r>
            <a:endParaRPr kumimoji="1" lang="zh-CN" altLang="en-US" sz="2000" b="1" dirty="0">
              <a:solidFill>
                <a:srgbClr val="157E9F"/>
              </a:solidFill>
              <a:latin typeface="標楷體" panose="03000509000000000000" pitchFamily="65" charset="-120"/>
              <a:ea typeface="標楷體" panose="03000509000000000000" pitchFamily="65" charset="-120"/>
            </a:endParaRPr>
          </a:p>
        </p:txBody>
      </p:sp>
      <p:sp>
        <p:nvSpPr>
          <p:cNvPr id="20" name="矩形 19"/>
          <p:cNvSpPr/>
          <p:nvPr/>
        </p:nvSpPr>
        <p:spPr>
          <a:xfrm>
            <a:off x="6519937" y="5525298"/>
            <a:ext cx="1723549" cy="400110"/>
          </a:xfrm>
          <a:prstGeom prst="rect">
            <a:avLst/>
          </a:prstGeom>
        </p:spPr>
        <p:txBody>
          <a:bodyPr wrap="none">
            <a:spAutoFit/>
          </a:bodyPr>
          <a:lstStyle/>
          <a:p>
            <a:r>
              <a:rPr kumimoji="1" lang="zh-TW" altLang="en-US" sz="2000" b="1" dirty="0" smtClean="0">
                <a:solidFill>
                  <a:srgbClr val="157E9F"/>
                </a:solidFill>
                <a:latin typeface="標楷體" panose="03000509000000000000" pitchFamily="65" charset="-120"/>
                <a:ea typeface="標楷體" panose="03000509000000000000" pitchFamily="65" charset="-120"/>
              </a:rPr>
              <a:t>學生</a:t>
            </a:r>
            <a:r>
              <a:rPr kumimoji="1" lang="zh-TW" altLang="en-US" sz="2000" b="1" dirty="0">
                <a:solidFill>
                  <a:srgbClr val="157E9F"/>
                </a:solidFill>
                <a:latin typeface="標楷體" panose="03000509000000000000" pitchFamily="65" charset="-120"/>
                <a:ea typeface="標楷體" panose="03000509000000000000" pitchFamily="65" charset="-120"/>
              </a:rPr>
              <a:t>：林瑋鴻</a:t>
            </a:r>
          </a:p>
        </p:txBody>
      </p:sp>
      <p:grpSp>
        <p:nvGrpSpPr>
          <p:cNvPr id="201" name="组合 1"/>
          <p:cNvGrpSpPr/>
          <p:nvPr/>
        </p:nvGrpSpPr>
        <p:grpSpPr bwMode="auto">
          <a:xfrm>
            <a:off x="10203209" y="-781973"/>
            <a:ext cx="2441455" cy="3223791"/>
            <a:chOff x="0" y="-1"/>
            <a:chExt cx="2175714" cy="2871210"/>
          </a:xfrm>
          <a:solidFill>
            <a:srgbClr val="157E9F"/>
          </a:solidFill>
        </p:grpSpPr>
        <p:sp>
          <p:nvSpPr>
            <p:cNvPr id="202" name="矩形 13"/>
            <p:cNvSpPr>
              <a:spLocks noChangeArrowheads="1"/>
            </p:cNvSpPr>
            <p:nvPr/>
          </p:nvSpPr>
          <p:spPr bwMode="auto">
            <a:xfrm rot="2727610">
              <a:off x="-391510" y="1232685"/>
              <a:ext cx="2871210" cy="405837"/>
            </a:xfrm>
            <a:prstGeom prst="rect">
              <a:avLst/>
            </a:prstGeom>
            <a:grp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0"/>
                </a:spcBef>
                <a:buFont typeface="Arial" pitchFamily="34" charset="0"/>
                <a:buNone/>
              </a:pPr>
              <a:endParaRPr lang="zh-CN" altLang="zh-CN" sz="1800">
                <a:solidFill>
                  <a:srgbClr val="2A2E37"/>
                </a:solidFill>
                <a:latin typeface="宋体" pitchFamily="2" charset="-122"/>
                <a:sym typeface="宋体" pitchFamily="2" charset="-122"/>
              </a:endParaRPr>
            </a:p>
          </p:txBody>
        </p:sp>
        <p:sp>
          <p:nvSpPr>
            <p:cNvPr id="203" name="TextBox 14"/>
            <p:cNvSpPr>
              <a:spLocks noChangeArrowheads="1"/>
            </p:cNvSpPr>
            <p:nvPr/>
          </p:nvSpPr>
          <p:spPr bwMode="auto">
            <a:xfrm rot="2748894">
              <a:off x="470328" y="1223644"/>
              <a:ext cx="1016798" cy="3291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en-US" altLang="zh-CN" sz="1800" b="1" dirty="0" smtClean="0">
                  <a:solidFill>
                    <a:schemeClr val="bg1"/>
                  </a:solidFill>
                  <a:latin typeface="微软雅黑" pitchFamily="34" charset="-122"/>
                  <a:ea typeface="微软雅黑" pitchFamily="34" charset="-122"/>
                  <a:sym typeface="微软雅黑" pitchFamily="34" charset="-122"/>
                </a:rPr>
                <a:t>2020·07</a:t>
              </a:r>
              <a:endParaRPr lang="zh-CN" altLang="en-US" sz="1800" b="1" dirty="0">
                <a:solidFill>
                  <a:schemeClr val="bg1"/>
                </a:solidFill>
                <a:latin typeface="微软雅黑" pitchFamily="34" charset="-122"/>
                <a:ea typeface="微软雅黑" pitchFamily="34" charset="-122"/>
                <a:sym typeface="微软雅黑" pitchFamily="34" charset="-122"/>
              </a:endParaRPr>
            </a:p>
          </p:txBody>
        </p:sp>
        <p:sp>
          <p:nvSpPr>
            <p:cNvPr id="204" name="直接连接符 15"/>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a:p>
          </p:txBody>
        </p:sp>
        <p:sp>
          <p:nvSpPr>
            <p:cNvPr id="205" name="直接连接符 16"/>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a:p>
          </p:txBody>
        </p:sp>
      </p:grpSp>
      <p:sp>
        <p:nvSpPr>
          <p:cNvPr id="206" name="矩形 205"/>
          <p:cNvSpPr/>
          <p:nvPr/>
        </p:nvSpPr>
        <p:spPr>
          <a:xfrm>
            <a:off x="3133937" y="4636230"/>
            <a:ext cx="6086200" cy="707886"/>
          </a:xfrm>
          <a:prstGeom prst="rect">
            <a:avLst/>
          </a:prstGeom>
        </p:spPr>
        <p:txBody>
          <a:bodyPr wrap="square">
            <a:spAutoFit/>
          </a:bodyPr>
          <a:lstStyle/>
          <a:p>
            <a:pPr algn="ctr"/>
            <a:r>
              <a:rPr kumimoji="1" lang="en-US" altLang="zh-TW" sz="2000" b="1" dirty="0">
                <a:solidFill>
                  <a:srgbClr val="157E9F"/>
                </a:solidFill>
                <a:latin typeface="Times New Roman" panose="02020603050405020304" pitchFamily="18" charset="0"/>
                <a:ea typeface="方正清刻本悦宋简体" panose="02000000000000000000" pitchFamily="2" charset="-122"/>
                <a:cs typeface="Times New Roman" panose="02020603050405020304" pitchFamily="18" charset="0"/>
              </a:rPr>
              <a:t>On the Use of Instagram Data for Building </a:t>
            </a:r>
          </a:p>
          <a:p>
            <a:pPr algn="ctr"/>
            <a:r>
              <a:rPr kumimoji="1" lang="en-US" altLang="zh-TW" sz="2000" b="1" dirty="0">
                <a:solidFill>
                  <a:srgbClr val="157E9F"/>
                </a:solidFill>
                <a:latin typeface="Times New Roman" panose="02020603050405020304" pitchFamily="18" charset="0"/>
                <a:ea typeface="方正清刻本悦宋简体" panose="02000000000000000000" pitchFamily="2" charset="-122"/>
                <a:cs typeface="Times New Roman" panose="02020603050405020304" pitchFamily="18" charset="0"/>
              </a:rPr>
              <a:t>a Rating System in Catering Industry</a:t>
            </a:r>
          </a:p>
        </p:txBody>
      </p:sp>
      <p:pic>
        <p:nvPicPr>
          <p:cNvPr id="7" name="圖片 6"/>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47111" y1="73333" x2="47111" y2="73333"/>
                        <a14:foregroundMark x1="50222" y1="73333" x2="50222" y2="73333"/>
                        <a14:foregroundMark x1="53778" y1="73778" x2="53778" y2="73778"/>
                      </a14:backgroundRemoval>
                    </a14:imgEffect>
                  </a14:imgLayer>
                </a14:imgProps>
              </a:ext>
              <a:ext uri="{28A0092B-C50C-407E-A947-70E740481C1C}">
                <a14:useLocalDpi xmlns:a14="http://schemas.microsoft.com/office/drawing/2010/main" val="0"/>
              </a:ext>
            </a:extLst>
          </a:blip>
          <a:stretch>
            <a:fillRect/>
          </a:stretch>
        </p:blipFill>
        <p:spPr>
          <a:xfrm>
            <a:off x="5024437" y="1293972"/>
            <a:ext cx="2143125" cy="2143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10</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 name="矩形 4"/>
          <p:cNvSpPr/>
          <p:nvPr/>
        </p:nvSpPr>
        <p:spPr>
          <a:xfrm>
            <a:off x="3605572" y="437727"/>
            <a:ext cx="3005943"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評論之情緒與排名的關係</a:t>
            </a:r>
            <a:endParaRPr lang="en-US" altLang="zh-CN" sz="2000" b="1" dirty="0">
              <a:latin typeface="標楷體" panose="03000509000000000000" pitchFamily="65" charset="-120"/>
              <a:ea typeface="標楷體" panose="03000509000000000000" pitchFamily="65" charset="-120"/>
            </a:endParaRP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9" name="圆角矩形 66"/>
          <p:cNvSpPr/>
          <p:nvPr/>
        </p:nvSpPr>
        <p:spPr>
          <a:xfrm rot="10800000" flipV="1">
            <a:off x="680837" y="1272176"/>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a:off x="1193572" y="1609200"/>
            <a:ext cx="2412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2" name="文本框 386"/>
          <p:cNvSpPr txBox="1"/>
          <p:nvPr/>
        </p:nvSpPr>
        <p:spPr>
          <a:xfrm>
            <a:off x="1109696" y="1137092"/>
            <a:ext cx="2646870" cy="523857"/>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情緒分析相關研究</a:t>
            </a:r>
          </a:p>
        </p:txBody>
      </p:sp>
      <p:graphicFrame>
        <p:nvGraphicFramePr>
          <p:cNvPr id="13" name="表格 12"/>
          <p:cNvGraphicFramePr>
            <a:graphicFrameLocks noGrp="1"/>
          </p:cNvGraphicFramePr>
          <p:nvPr>
            <p:extLst>
              <p:ext uri="{D42A27DB-BD31-4B8C-83A1-F6EECF244321}">
                <p14:modId xmlns:p14="http://schemas.microsoft.com/office/powerpoint/2010/main" val="4284291521"/>
              </p:ext>
            </p:extLst>
          </p:nvPr>
        </p:nvGraphicFramePr>
        <p:xfrm>
          <a:off x="680837" y="2091024"/>
          <a:ext cx="10802602" cy="3533992"/>
        </p:xfrm>
        <a:graphic>
          <a:graphicData uri="http://schemas.openxmlformats.org/drawingml/2006/table">
            <a:tbl>
              <a:tblPr firstRow="1" bandRow="1">
                <a:tableStyleId>{5C22544A-7EE6-4342-B048-85BDC9FD1C3A}</a:tableStyleId>
              </a:tblPr>
              <a:tblGrid>
                <a:gridCol w="2038612">
                  <a:extLst>
                    <a:ext uri="{9D8B030D-6E8A-4147-A177-3AD203B41FA5}">
                      <a16:colId xmlns:a16="http://schemas.microsoft.com/office/drawing/2014/main" val="20000"/>
                    </a:ext>
                  </a:extLst>
                </a:gridCol>
                <a:gridCol w="4702629">
                  <a:extLst>
                    <a:ext uri="{9D8B030D-6E8A-4147-A177-3AD203B41FA5}">
                      <a16:colId xmlns:a16="http://schemas.microsoft.com/office/drawing/2014/main" val="20001"/>
                    </a:ext>
                  </a:extLst>
                </a:gridCol>
                <a:gridCol w="4061361">
                  <a:extLst>
                    <a:ext uri="{9D8B030D-6E8A-4147-A177-3AD203B41FA5}">
                      <a16:colId xmlns:a16="http://schemas.microsoft.com/office/drawing/2014/main" val="2554911777"/>
                    </a:ext>
                  </a:extLst>
                </a:gridCol>
              </a:tblGrid>
              <a:tr h="755237">
                <a:tc>
                  <a:txBody>
                    <a:bodyPr/>
                    <a:lstStyle/>
                    <a:p>
                      <a:pPr algn="ctr"/>
                      <a:r>
                        <a:rPr lang="zh-TW" altLang="en-US" b="1" baseline="0" dirty="0" smtClean="0">
                          <a:latin typeface="Times New Roman" panose="02020603050405020304" pitchFamily="18" charset="0"/>
                          <a:ea typeface="標楷體" panose="03000509000000000000" pitchFamily="65" charset="-120"/>
                        </a:rPr>
                        <a:t>作者</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論文名稱</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摘要</a:t>
                      </a:r>
                      <a:endParaRPr lang="en-US" altLang="zh-TW" b="1" baseline="0" dirty="0" smtClean="0">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10001"/>
                  </a:ext>
                </a:extLst>
              </a:tr>
              <a:tr h="1315715">
                <a:tc>
                  <a:txBody>
                    <a:bodyPr/>
                    <a:lstStyle/>
                    <a:p>
                      <a:pPr algn="l"/>
                      <a:r>
                        <a:rPr lang="zh-TW" altLang="en-US" baseline="0" dirty="0" smtClean="0">
                          <a:latin typeface="Times New Roman" panose="02020603050405020304" pitchFamily="18" charset="0"/>
                          <a:ea typeface="標楷體" panose="03000509000000000000" pitchFamily="65" charset="-120"/>
                        </a:rPr>
                        <a:t>廖敏惠</a:t>
                      </a:r>
                      <a:r>
                        <a:rPr lang="en-US" altLang="zh-TW" baseline="0" dirty="0" smtClean="0">
                          <a:latin typeface="Times New Roman" panose="02020603050405020304" pitchFamily="18" charset="0"/>
                          <a:ea typeface="標楷體" panose="03000509000000000000" pitchFamily="65" charset="-120"/>
                        </a:rPr>
                        <a:t>(2015)</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zh-TW" altLang="en-US" baseline="0" dirty="0" smtClean="0">
                          <a:latin typeface="Times New Roman" panose="02020603050405020304" pitchFamily="18" charset="0"/>
                          <a:ea typeface="標楷體" panose="03000509000000000000" pitchFamily="65" charset="-120"/>
                        </a:rPr>
                        <a:t>網路美食評論情緒分析之研究</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利用情緒分析</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將</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大眾點評網的評論資料</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轉為</a:t>
                      </a:r>
                      <a:r>
                        <a:rPr lang="zh-TW" altLang="zh-TW" sz="1800" kern="1200" baseline="0" dirty="0" smtClean="0">
                          <a:solidFill>
                            <a:srgbClr val="FF0000"/>
                          </a:solidFill>
                          <a:effectLst/>
                          <a:latin typeface="Times New Roman" panose="02020603050405020304" pitchFamily="18" charset="0"/>
                          <a:ea typeface="標楷體" panose="03000509000000000000" pitchFamily="65" charset="-120"/>
                          <a:cs typeface="+mn-cs"/>
                        </a:rPr>
                        <a:t>情緒分數</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再</a:t>
                      </a:r>
                      <a:r>
                        <a:rPr lang="zh-TW" altLang="zh-TW" sz="1800" kern="1200" baseline="0" dirty="0" smtClean="0">
                          <a:solidFill>
                            <a:srgbClr val="FF0000"/>
                          </a:solidFill>
                          <a:effectLst/>
                          <a:latin typeface="Times New Roman" panose="02020603050405020304" pitchFamily="18" charset="0"/>
                          <a:ea typeface="標楷體" panose="03000509000000000000" pitchFamily="65" charset="-120"/>
                          <a:cs typeface="+mn-cs"/>
                        </a:rPr>
                        <a:t>與原評論的評分比對正確率</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，發現對極性強烈</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情緒分數較高或較低</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的評論可以達到</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88-96%</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的準確率</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extLst>
                  <a:ext uri="{0D108BD9-81ED-4DB2-BD59-A6C34878D82A}">
                    <a16:rowId xmlns:a16="http://schemas.microsoft.com/office/drawing/2014/main" val="2425399074"/>
                  </a:ext>
                </a:extLst>
              </a:tr>
              <a:tr h="1315715">
                <a:tc>
                  <a:txBody>
                    <a:bodyPr/>
                    <a:lstStyle/>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Yang, L., Jian-Wu, B., </a:t>
                      </a:r>
                      <a:r>
                        <a:rPr lang="en-US" altLang="zh-TW" sz="1800" kern="1200" baseline="0" dirty="0" err="1" smtClean="0">
                          <a:solidFill>
                            <a:schemeClr val="dk1"/>
                          </a:solidFill>
                          <a:effectLst/>
                          <a:latin typeface="Times New Roman" panose="02020603050405020304" pitchFamily="18" charset="0"/>
                          <a:ea typeface="標楷體" panose="03000509000000000000" pitchFamily="65" charset="-120"/>
                          <a:cs typeface="+mn-cs"/>
                        </a:rPr>
                        <a:t>Zhi</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-Ping, F. (2017)</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Ranking products through online reviews: </a:t>
                      </a:r>
                    </a:p>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A method based on sentiment analysis technique and intuitionistic fuzzy set theory</a:t>
                      </a:r>
                    </a:p>
                  </a:txBody>
                  <a:tcPr anchor="ctr"/>
                </a:tc>
                <a:tc>
                  <a:txBody>
                    <a:bodyPr/>
                    <a:lstStyle/>
                    <a:p>
                      <a:pPr algn="l"/>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透過情緒分析與模糊裡論</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(fuzzy set theory)</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設計演算法分析用戶對於替代性商品的線上評論，利用線上評論將商品進行推薦排名。</a:t>
                      </a:r>
                    </a:p>
                  </a:txBody>
                  <a:tcPr anchor="ctr"/>
                </a:tc>
                <a:extLst>
                  <a:ext uri="{0D108BD9-81ED-4DB2-BD59-A6C34878D82A}">
                    <a16:rowId xmlns:a16="http://schemas.microsoft.com/office/drawing/2014/main" val="10002"/>
                  </a:ext>
                </a:extLst>
              </a:tr>
            </a:tbl>
          </a:graphicData>
        </a:graphic>
      </p:graphicFrame>
      <p:sp>
        <p:nvSpPr>
          <p:cNvPr id="14" name="矩形 13"/>
          <p:cNvSpPr/>
          <p:nvPr/>
        </p:nvSpPr>
        <p:spPr>
          <a:xfrm>
            <a:off x="1361135" y="6055091"/>
            <a:ext cx="9648795" cy="369332"/>
          </a:xfrm>
          <a:prstGeom prst="rect">
            <a:avLst/>
          </a:prstGeom>
        </p:spPr>
        <p:txBody>
          <a:bodyPr wrap="none">
            <a:spAutoFit/>
          </a:bodyPr>
          <a:lstStyle/>
          <a:p>
            <a:r>
              <a:rPr lang="zh-TW" altLang="en-US" b="1" dirty="0">
                <a:solidFill>
                  <a:srgbClr val="FF0000"/>
                </a:solidFill>
                <a:latin typeface="標楷體" panose="03000509000000000000" pitchFamily="65" charset="-120"/>
                <a:ea typeface="標楷體" panose="03000509000000000000" pitchFamily="65" charset="-120"/>
              </a:rPr>
              <a:t>啟發</a:t>
            </a:r>
            <a:r>
              <a:rPr lang="zh-TW" altLang="en-US" b="1" dirty="0" smtClean="0">
                <a:solidFill>
                  <a:srgbClr val="FF0000"/>
                </a:solidFill>
                <a:latin typeface="標楷體" panose="03000509000000000000" pitchFamily="65" charset="-120"/>
                <a:ea typeface="標楷體" panose="03000509000000000000" pitchFamily="65" charset="-120"/>
              </a:rPr>
              <a:t>：評論之情緒一定程度上可代表評論者的評分，且評論</a:t>
            </a:r>
            <a:r>
              <a:rPr lang="zh-TW" altLang="en-US" b="1" dirty="0">
                <a:solidFill>
                  <a:srgbClr val="FF0000"/>
                </a:solidFill>
                <a:latin typeface="標楷體" panose="03000509000000000000" pitchFamily="65" charset="-120"/>
                <a:ea typeface="標楷體" panose="03000509000000000000" pitchFamily="65" charset="-120"/>
              </a:rPr>
              <a:t>之情緒與</a:t>
            </a:r>
            <a:r>
              <a:rPr lang="zh-TW" altLang="en-US" b="1" dirty="0" smtClean="0">
                <a:solidFill>
                  <a:srgbClr val="FF0000"/>
                </a:solidFill>
                <a:latin typeface="標楷體" panose="03000509000000000000" pitchFamily="65" charset="-120"/>
                <a:ea typeface="標楷體" panose="03000509000000000000" pitchFamily="65" charset="-120"/>
              </a:rPr>
              <a:t>排名具有一定程度的關係</a:t>
            </a:r>
            <a:endParaRPr lang="zh-TW" altLang="en-US" b="1" dirty="0">
              <a:solidFill>
                <a:srgbClr val="FF0000"/>
              </a:solidFill>
              <a:latin typeface="標楷體" panose="03000509000000000000" pitchFamily="65" charset="-120"/>
              <a:ea typeface="標楷體" panose="03000509000000000000" pitchFamily="65" charset="-120"/>
            </a:endParaRPr>
          </a:p>
        </p:txBody>
      </p:sp>
      <p:sp>
        <p:nvSpPr>
          <p:cNvPr id="16" name="矩形 15"/>
          <p:cNvSpPr/>
          <p:nvPr/>
        </p:nvSpPr>
        <p:spPr>
          <a:xfrm>
            <a:off x="680836" y="139057"/>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文獻探討</a:t>
            </a:r>
          </a:p>
        </p:txBody>
      </p:sp>
    </p:spTree>
    <p:extLst>
      <p:ext uri="{BB962C8B-B14F-4D97-AF65-F5344CB8AC3E}">
        <p14:creationId xmlns:p14="http://schemas.microsoft.com/office/powerpoint/2010/main" val="1551120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11</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 name="矩形 4"/>
          <p:cNvSpPr/>
          <p:nvPr/>
        </p:nvSpPr>
        <p:spPr>
          <a:xfrm>
            <a:off x="3607001" y="448459"/>
            <a:ext cx="3005943"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社群影響力</a:t>
            </a:r>
            <a:r>
              <a:rPr lang="zh-TW" altLang="en-US" sz="2000" b="1" dirty="0">
                <a:latin typeface="標楷體" panose="03000509000000000000" pitchFamily="65" charset="-120"/>
                <a:ea typeface="標楷體" panose="03000509000000000000" pitchFamily="65" charset="-120"/>
              </a:rPr>
              <a:t>與排名的關係</a:t>
            </a:r>
            <a:endParaRPr lang="en-US" altLang="zh-CN" sz="2000" b="1" dirty="0">
              <a:latin typeface="標楷體" panose="03000509000000000000" pitchFamily="65" charset="-120"/>
              <a:ea typeface="標楷體" panose="03000509000000000000" pitchFamily="65" charset="-120"/>
            </a:endParaRP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9" name="圆角矩形 66"/>
          <p:cNvSpPr/>
          <p:nvPr/>
        </p:nvSpPr>
        <p:spPr>
          <a:xfrm rot="10800000" flipV="1">
            <a:off x="680837" y="1272176"/>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a:off x="1193572" y="1609200"/>
            <a:ext cx="2736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845875" y="5968543"/>
            <a:ext cx="5262979" cy="369332"/>
          </a:xfrm>
          <a:prstGeom prst="rect">
            <a:avLst/>
          </a:prstGeom>
        </p:spPr>
        <p:txBody>
          <a:bodyPr wrap="none">
            <a:spAutoFit/>
          </a:bodyPr>
          <a:lstStyle/>
          <a:p>
            <a:r>
              <a:rPr lang="zh-TW" altLang="en-US" b="1" dirty="0" smtClean="0">
                <a:solidFill>
                  <a:srgbClr val="FF0000"/>
                </a:solidFill>
                <a:latin typeface="標楷體" panose="03000509000000000000" pitchFamily="65" charset="-120"/>
                <a:ea typeface="標楷體" panose="03000509000000000000" pitchFamily="65" charset="-120"/>
              </a:rPr>
              <a:t>啟發：評論者的影響力</a:t>
            </a:r>
            <a:r>
              <a:rPr lang="zh-TW" altLang="en-US" b="1" dirty="0">
                <a:solidFill>
                  <a:srgbClr val="FF0000"/>
                </a:solidFill>
                <a:latin typeface="標楷體" panose="03000509000000000000" pitchFamily="65" charset="-120"/>
                <a:ea typeface="標楷體" panose="03000509000000000000" pitchFamily="65" charset="-120"/>
              </a:rPr>
              <a:t>與排名具有一定程度的關係</a:t>
            </a:r>
            <a:endParaRPr lang="zh-TW" altLang="en-US" dirty="0"/>
          </a:p>
        </p:txBody>
      </p:sp>
      <p:graphicFrame>
        <p:nvGraphicFramePr>
          <p:cNvPr id="16" name="表格 15"/>
          <p:cNvGraphicFramePr>
            <a:graphicFrameLocks noGrp="1"/>
          </p:cNvGraphicFramePr>
          <p:nvPr>
            <p:extLst>
              <p:ext uri="{D42A27DB-BD31-4B8C-83A1-F6EECF244321}">
                <p14:modId xmlns:p14="http://schemas.microsoft.com/office/powerpoint/2010/main" val="720964616"/>
              </p:ext>
            </p:extLst>
          </p:nvPr>
        </p:nvGraphicFramePr>
        <p:xfrm>
          <a:off x="680837" y="2091024"/>
          <a:ext cx="10802602" cy="3386667"/>
        </p:xfrm>
        <a:graphic>
          <a:graphicData uri="http://schemas.openxmlformats.org/drawingml/2006/table">
            <a:tbl>
              <a:tblPr firstRow="1" bandRow="1">
                <a:tableStyleId>{5C22544A-7EE6-4342-B048-85BDC9FD1C3A}</a:tableStyleId>
              </a:tblPr>
              <a:tblGrid>
                <a:gridCol w="2038612">
                  <a:extLst>
                    <a:ext uri="{9D8B030D-6E8A-4147-A177-3AD203B41FA5}">
                      <a16:colId xmlns:a16="http://schemas.microsoft.com/office/drawing/2014/main" val="20000"/>
                    </a:ext>
                  </a:extLst>
                </a:gridCol>
                <a:gridCol w="4298868">
                  <a:extLst>
                    <a:ext uri="{9D8B030D-6E8A-4147-A177-3AD203B41FA5}">
                      <a16:colId xmlns:a16="http://schemas.microsoft.com/office/drawing/2014/main" val="20001"/>
                    </a:ext>
                  </a:extLst>
                </a:gridCol>
                <a:gridCol w="4465122">
                  <a:extLst>
                    <a:ext uri="{9D8B030D-6E8A-4147-A177-3AD203B41FA5}">
                      <a16:colId xmlns:a16="http://schemas.microsoft.com/office/drawing/2014/main" val="2554911777"/>
                    </a:ext>
                  </a:extLst>
                </a:gridCol>
              </a:tblGrid>
              <a:tr h="755237">
                <a:tc>
                  <a:txBody>
                    <a:bodyPr/>
                    <a:lstStyle/>
                    <a:p>
                      <a:pPr algn="ctr"/>
                      <a:r>
                        <a:rPr lang="zh-TW" altLang="en-US" b="1" baseline="0" dirty="0" smtClean="0">
                          <a:latin typeface="Times New Roman" panose="02020603050405020304" pitchFamily="18" charset="0"/>
                          <a:ea typeface="標楷體" panose="03000509000000000000" pitchFamily="65" charset="-120"/>
                        </a:rPr>
                        <a:t>作者</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論文名稱</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摘要</a:t>
                      </a:r>
                      <a:endParaRPr lang="en-US" altLang="zh-TW" b="1" baseline="0" dirty="0" smtClean="0">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10001"/>
                  </a:ext>
                </a:extLst>
              </a:tr>
              <a:tr h="1315715">
                <a:tc>
                  <a:txBody>
                    <a:bodyPr/>
                    <a:lstStyle/>
                    <a:p>
                      <a:pPr marL="0" algn="l" defTabSz="914400" rtl="0" eaLnBrk="1" latinLnBrk="0" hangingPunct="1"/>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吳美慧</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(2013)</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0" algn="l" defTabSz="914400" rtl="0" eaLnBrk="1" latinLnBrk="0" hangingPunct="1"/>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文章強度、部落客評價及推薦產品取得方式對購買意圖之影響</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0" algn="l" defTabSz="914400" rtl="0" eaLnBrk="1" latinLnBrk="0" hangingPunct="1"/>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以美妝保養部落格為例，證實</a:t>
                      </a:r>
                      <a:r>
                        <a:rPr lang="zh-TW" altLang="zh-TW" sz="1800" kern="1200" baseline="0" dirty="0" smtClean="0">
                          <a:solidFill>
                            <a:srgbClr val="FF0000"/>
                          </a:solidFill>
                          <a:effectLst/>
                          <a:latin typeface="Times New Roman" panose="02020603050405020304" pitchFamily="18" charset="0"/>
                          <a:ea typeface="標楷體" panose="03000509000000000000" pitchFamily="65" charset="-120"/>
                          <a:cs typeface="+mn-cs"/>
                        </a:rPr>
                        <a:t>部落格文章的強度愈強</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，讀者對其推薦之產品所抱持的</a:t>
                      </a:r>
                      <a:r>
                        <a:rPr lang="zh-TW" altLang="zh-TW" sz="1800" kern="1200" baseline="0" dirty="0" smtClean="0">
                          <a:solidFill>
                            <a:srgbClr val="FF0000"/>
                          </a:solidFill>
                          <a:effectLst/>
                          <a:latin typeface="Times New Roman" panose="02020603050405020304" pitchFamily="18" charset="0"/>
                          <a:ea typeface="標楷體" panose="03000509000000000000" pitchFamily="65" charset="-120"/>
                          <a:cs typeface="+mn-cs"/>
                        </a:rPr>
                        <a:t>態度會愈好</a:t>
                      </a:r>
                      <a:endParaRPr lang="zh-TW" altLang="en-US" sz="1800" kern="1200" baseline="0" dirty="0">
                        <a:solidFill>
                          <a:srgbClr val="FF0000"/>
                        </a:solidFill>
                        <a:effectLst/>
                        <a:latin typeface="Times New Roman" panose="02020603050405020304" pitchFamily="18" charset="0"/>
                        <a:ea typeface="標楷體" panose="03000509000000000000" pitchFamily="65" charset="-120"/>
                        <a:cs typeface="+mn-cs"/>
                      </a:endParaRPr>
                    </a:p>
                  </a:txBody>
                  <a:tcPr anchor="ctr"/>
                </a:tc>
                <a:extLst>
                  <a:ext uri="{0D108BD9-81ED-4DB2-BD59-A6C34878D82A}">
                    <a16:rowId xmlns:a16="http://schemas.microsoft.com/office/drawing/2014/main" val="2425399074"/>
                  </a:ext>
                </a:extLst>
              </a:tr>
              <a:tr h="1315715">
                <a:tc>
                  <a:txBody>
                    <a:bodyPr/>
                    <a:lstStyle/>
                    <a:p>
                      <a:pPr marL="0" algn="l" defTabSz="914400" rtl="0" eaLnBrk="1" latinLnBrk="0" hangingPunct="1"/>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范錚強</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(2012)</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0" algn="l" defTabSz="914400" rtl="0" eaLnBrk="1" latinLnBrk="0" hangingPunct="1"/>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線上口碑對消費者購買意圖之影響</a:t>
                      </a:r>
                    </a:p>
                    <a:p>
                      <a:pPr marL="0" algn="l" defTabSz="914400" rtl="0" eaLnBrk="1" latinLnBrk="0" hangingPunct="1"/>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－網路論壇的實驗研究</a:t>
                      </a:r>
                      <a:endPar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0" algn="l" defTabSz="914400" rtl="0" eaLnBrk="1" latinLnBrk="0" hangingPunct="1"/>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網路論壇中產品評論的</a:t>
                      </a:r>
                      <a:r>
                        <a:rPr lang="zh-TW" altLang="zh-TW" sz="1800" kern="1200" baseline="0" dirty="0" smtClean="0">
                          <a:solidFill>
                            <a:srgbClr val="FF0000"/>
                          </a:solidFill>
                          <a:effectLst/>
                          <a:latin typeface="Times New Roman" panose="02020603050405020304" pitchFamily="18" charset="0"/>
                          <a:ea typeface="標楷體" panose="03000509000000000000" pitchFamily="65" charset="-120"/>
                          <a:cs typeface="+mn-cs"/>
                        </a:rPr>
                        <a:t>內容豐富度愈高</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且</a:t>
                      </a:r>
                      <a:r>
                        <a:rPr lang="zh-TW" altLang="zh-TW" sz="1800" kern="1200" baseline="0" dirty="0" smtClean="0">
                          <a:solidFill>
                            <a:srgbClr val="FF0000"/>
                          </a:solidFill>
                          <a:effectLst/>
                          <a:latin typeface="Times New Roman" panose="02020603050405020304" pitchFamily="18" charset="0"/>
                          <a:ea typeface="標楷體" panose="03000509000000000000" pitchFamily="65" charset="-120"/>
                          <a:cs typeface="+mn-cs"/>
                        </a:rPr>
                        <a:t>推薦此評論的人數愈多</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，資訊搜尋者就愈會認為此文章內容具有參考價值。</a:t>
                      </a:r>
                      <a:endPar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endParaRPr>
                    </a:p>
                  </a:txBody>
                  <a:tcPr anchor="ctr"/>
                </a:tc>
                <a:extLst>
                  <a:ext uri="{0D108BD9-81ED-4DB2-BD59-A6C34878D82A}">
                    <a16:rowId xmlns:a16="http://schemas.microsoft.com/office/drawing/2014/main" val="10002"/>
                  </a:ext>
                </a:extLst>
              </a:tr>
            </a:tbl>
          </a:graphicData>
        </a:graphic>
      </p:graphicFrame>
      <p:sp>
        <p:nvSpPr>
          <p:cNvPr id="18" name="文本框 386"/>
          <p:cNvSpPr txBox="1"/>
          <p:nvPr/>
        </p:nvSpPr>
        <p:spPr>
          <a:xfrm>
            <a:off x="1109696" y="1137092"/>
            <a:ext cx="2954647" cy="523857"/>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社群影響力相關</a:t>
            </a:r>
            <a:r>
              <a:rPr lang="zh-TW" altLang="en-US" sz="2400" dirty="0">
                <a:solidFill>
                  <a:srgbClr val="157E9F"/>
                </a:solidFill>
                <a:latin typeface="標楷體" panose="03000509000000000000" pitchFamily="65" charset="-120"/>
                <a:ea typeface="標楷體" panose="03000509000000000000" pitchFamily="65" charset="-120"/>
              </a:rPr>
              <a:t>研究</a:t>
            </a:r>
          </a:p>
        </p:txBody>
      </p:sp>
      <p:sp>
        <p:nvSpPr>
          <p:cNvPr id="19" name="矩形 18"/>
          <p:cNvSpPr/>
          <p:nvPr/>
        </p:nvSpPr>
        <p:spPr>
          <a:xfrm>
            <a:off x="680836" y="139057"/>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文獻探討</a:t>
            </a:r>
          </a:p>
        </p:txBody>
      </p:sp>
    </p:spTree>
    <p:extLst>
      <p:ext uri="{BB962C8B-B14F-4D97-AF65-F5344CB8AC3E}">
        <p14:creationId xmlns:p14="http://schemas.microsoft.com/office/powerpoint/2010/main" val="22463334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9139" y="1395943"/>
            <a:ext cx="10199692"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1404799" y="1628318"/>
            <a:ext cx="9472376" cy="646331"/>
          </a:xfrm>
          <a:prstGeom prst="rect">
            <a:avLst/>
          </a:prstGeom>
          <a:noFill/>
        </p:spPr>
        <p:txBody>
          <a:bodyPr wrap="square" rtlCol="0">
            <a:spAutoFit/>
          </a:bodyPr>
          <a:lstStyle/>
          <a:p>
            <a:r>
              <a:rPr lang="en-US" altLang="zh-CN" sz="3600" b="1" dirty="0">
                <a:solidFill>
                  <a:schemeClr val="bg1"/>
                </a:solidFill>
                <a:latin typeface="標楷體" panose="03000509000000000000" pitchFamily="65" charset="-120"/>
                <a:ea typeface="標楷體" panose="03000509000000000000" pitchFamily="65" charset="-120"/>
              </a:rPr>
              <a:t>3</a:t>
            </a:r>
            <a:r>
              <a:rPr lang="en-US" altLang="zh-CN" sz="3600" b="1" dirty="0" smtClean="0">
                <a:solidFill>
                  <a:schemeClr val="bg1"/>
                </a:solidFill>
                <a:latin typeface="標楷體" panose="03000509000000000000" pitchFamily="65" charset="-120"/>
                <a:ea typeface="標楷體" panose="03000509000000000000" pitchFamily="65" charset="-120"/>
              </a:rPr>
              <a:t>. </a:t>
            </a:r>
            <a:r>
              <a:rPr lang="zh-TW" altLang="en-US" sz="3600" b="1" dirty="0" smtClean="0">
                <a:solidFill>
                  <a:schemeClr val="bg1"/>
                </a:solidFill>
                <a:latin typeface="標楷體" panose="03000509000000000000" pitchFamily="65" charset="-120"/>
                <a:ea typeface="標楷體" panose="03000509000000000000" pitchFamily="65" charset="-120"/>
              </a:rPr>
              <a:t>研究方法</a:t>
            </a:r>
            <a:endParaRPr lang="zh-CN" altLang="en-US" sz="3600" b="1" dirty="0">
              <a:solidFill>
                <a:schemeClr val="bg1"/>
              </a:solidFill>
              <a:latin typeface="標楷體" panose="03000509000000000000" pitchFamily="65" charset="-120"/>
              <a:ea typeface="標楷體" panose="03000509000000000000" pitchFamily="65" charset="-120"/>
            </a:endParaRPr>
          </a:p>
        </p:txBody>
      </p:sp>
      <p:grpSp>
        <p:nvGrpSpPr>
          <p:cNvPr id="201" name="组合 200"/>
          <p:cNvGrpSpPr/>
          <p:nvPr/>
        </p:nvGrpSpPr>
        <p:grpSpPr>
          <a:xfrm>
            <a:off x="8200989" y="2560844"/>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404799" y="2465404"/>
            <a:ext cx="8310327" cy="28623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400" dirty="0">
                <a:solidFill>
                  <a:schemeClr val="bg1"/>
                </a:solidFill>
                <a:latin typeface="標楷體" panose="03000509000000000000" pitchFamily="65" charset="-120"/>
                <a:ea typeface="標楷體" panose="03000509000000000000" pitchFamily="65" charset="-120"/>
              </a:rPr>
              <a:t>研究架構</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資料蒐集</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線性規劃法</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a:solidFill>
                  <a:schemeClr val="bg1"/>
                </a:solidFill>
                <a:latin typeface="標楷體" panose="03000509000000000000" pitchFamily="65" charset="-120"/>
                <a:ea typeface="標楷體" panose="03000509000000000000" pitchFamily="65" charset="-120"/>
              </a:rPr>
              <a:t>機器學習分類</a:t>
            </a:r>
            <a:r>
              <a:rPr lang="zh-TW" altLang="en-US" sz="2400" dirty="0" smtClean="0">
                <a:solidFill>
                  <a:schemeClr val="bg1"/>
                </a:solidFill>
                <a:latin typeface="標楷體" panose="03000509000000000000" pitchFamily="65" charset="-120"/>
                <a:ea typeface="標楷體" panose="03000509000000000000" pitchFamily="65" charset="-120"/>
              </a:rPr>
              <a:t>演算法</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研究驗</a:t>
            </a:r>
            <a:r>
              <a:rPr lang="zh-TW" altLang="en-US" sz="2400" dirty="0">
                <a:solidFill>
                  <a:schemeClr val="bg1"/>
                </a:solidFill>
                <a:latin typeface="標楷體" panose="03000509000000000000" pitchFamily="65" charset="-120"/>
                <a:ea typeface="標楷體" panose="03000509000000000000" pitchFamily="65" charset="-120"/>
              </a:rPr>
              <a:t>證</a:t>
            </a:r>
            <a:endParaRPr lang="en-US" altLang="zh-TW" sz="2400" dirty="0">
              <a:solidFill>
                <a:schemeClr val="bg1"/>
              </a:solidFill>
              <a:latin typeface="標楷體" panose="03000509000000000000" pitchFamily="65" charset="-120"/>
              <a:ea typeface="標楷體" panose="03000509000000000000" pitchFamily="65" charset="-120"/>
            </a:endParaRPr>
          </a:p>
        </p:txBody>
      </p:sp>
      <p:sp>
        <p:nvSpPr>
          <p:cNvPr id="1766" name="文字方塊 1765"/>
          <p:cNvSpPr txBox="1"/>
          <p:nvPr/>
        </p:nvSpPr>
        <p:spPr>
          <a:xfrm>
            <a:off x="11737704" y="6337816"/>
            <a:ext cx="418704" cy="369332"/>
          </a:xfrm>
          <a:prstGeom prst="rect">
            <a:avLst/>
          </a:prstGeom>
          <a:noFill/>
        </p:spPr>
        <p:txBody>
          <a:bodyPr wrap="none" rtlCol="0">
            <a:spAutoFit/>
          </a:bodyPr>
          <a:lstStyle/>
          <a:p>
            <a:r>
              <a:rPr lang="en-US" altLang="zh-TW" dirty="0" smtClean="0"/>
              <a:t>17</a:t>
            </a:r>
            <a:endParaRPr lang="zh-TW" altLang="en-US" dirty="0"/>
          </a:p>
        </p:txBody>
      </p:sp>
    </p:spTree>
    <p:extLst>
      <p:ext uri="{BB962C8B-B14F-4D97-AF65-F5344CB8AC3E}">
        <p14:creationId xmlns:p14="http://schemas.microsoft.com/office/powerpoint/2010/main" val="5623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13</a:t>
            </a:fld>
            <a:endParaRPr lang="zh-CN" altLang="en-US" dirty="0"/>
          </a:p>
        </p:txBody>
      </p:sp>
      <p:pic>
        <p:nvPicPr>
          <p:cNvPr id="2050" name="Picture 2" descr="研究架構圖_7_1"/>
          <p:cNvPicPr>
            <a:picLocks noChangeAspect="1" noChangeArrowheads="1"/>
          </p:cNvPicPr>
          <p:nvPr/>
        </p:nvPicPr>
        <p:blipFill rotWithShape="1">
          <a:blip r:embed="rId3">
            <a:extLst>
              <a:ext uri="{28A0092B-C50C-407E-A947-70E740481C1C}">
                <a14:useLocalDpi xmlns:a14="http://schemas.microsoft.com/office/drawing/2010/main" val="0"/>
              </a:ext>
            </a:extLst>
          </a:blip>
          <a:srcRect b="39854"/>
          <a:stretch/>
        </p:blipFill>
        <p:spPr bwMode="auto">
          <a:xfrm>
            <a:off x="723979" y="1594935"/>
            <a:ext cx="5605484" cy="5175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研究架構圖_7_1"/>
          <p:cNvPicPr>
            <a:picLocks noChangeAspect="1" noChangeArrowheads="1"/>
          </p:cNvPicPr>
          <p:nvPr/>
        </p:nvPicPr>
        <p:blipFill rotWithShape="1">
          <a:blip r:embed="rId3">
            <a:extLst>
              <a:ext uri="{28A0092B-C50C-407E-A947-70E740481C1C}">
                <a14:useLocalDpi xmlns:a14="http://schemas.microsoft.com/office/drawing/2010/main" val="0"/>
              </a:ext>
            </a:extLst>
          </a:blip>
          <a:srcRect t="49577" b="-1"/>
          <a:stretch/>
        </p:blipFill>
        <p:spPr bwMode="auto">
          <a:xfrm>
            <a:off x="6301171" y="2436302"/>
            <a:ext cx="5512792" cy="4266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8" name="矩形 7"/>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sp>
        <p:nvSpPr>
          <p:cNvPr id="9"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2" name="圆角矩形 66"/>
          <p:cNvSpPr/>
          <p:nvPr/>
        </p:nvSpPr>
        <p:spPr>
          <a:xfrm rot="10800000" flipV="1">
            <a:off x="582902" y="118490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3" name="直接连接符 68"/>
          <p:cNvCxnSpPr/>
          <p:nvPr/>
        </p:nvCxnSpPr>
        <p:spPr>
          <a:xfrm flipH="1">
            <a:off x="1011762" y="1520983"/>
            <a:ext cx="1404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4" name="文本框 386"/>
          <p:cNvSpPr txBox="1"/>
          <p:nvPr/>
        </p:nvSpPr>
        <p:spPr>
          <a:xfrm>
            <a:off x="1011761" y="1009735"/>
            <a:ext cx="1415764" cy="523857"/>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研究架構</a:t>
            </a:r>
          </a:p>
        </p:txBody>
      </p:sp>
      <p:sp>
        <p:nvSpPr>
          <p:cNvPr id="15" name="矩形 14"/>
          <p:cNvSpPr/>
          <p:nvPr/>
        </p:nvSpPr>
        <p:spPr>
          <a:xfrm>
            <a:off x="3726064" y="431259"/>
            <a:ext cx="1210580"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實驗步</a:t>
            </a:r>
            <a:r>
              <a:rPr lang="zh-TW" altLang="en-US" sz="2000" b="1" dirty="0">
                <a:latin typeface="標楷體" panose="03000509000000000000" pitchFamily="65" charset="-120"/>
                <a:ea typeface="標楷體" panose="03000509000000000000" pitchFamily="65" charset="-120"/>
              </a:rPr>
              <a:t>驟</a:t>
            </a:r>
          </a:p>
        </p:txBody>
      </p:sp>
    </p:spTree>
    <p:extLst>
      <p:ext uri="{BB962C8B-B14F-4D97-AF65-F5344CB8AC3E}">
        <p14:creationId xmlns:p14="http://schemas.microsoft.com/office/powerpoint/2010/main" val="24447058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1769" name="矩形 1768"/>
          <p:cNvSpPr/>
          <p:nvPr/>
        </p:nvSpPr>
        <p:spPr>
          <a:xfrm>
            <a:off x="3726061" y="431259"/>
            <a:ext cx="1210581"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資料蒐</a:t>
            </a:r>
            <a:r>
              <a:rPr lang="zh-TW" altLang="en-US" sz="2000" b="1" dirty="0">
                <a:latin typeface="標楷體" panose="03000509000000000000" pitchFamily="65" charset="-120"/>
                <a:ea typeface="標楷體" panose="03000509000000000000" pitchFamily="65" charset="-120"/>
              </a:rPr>
              <a:t>集</a:t>
            </a:r>
            <a:endParaRPr lang="en-US" altLang="zh-CN" sz="2000" b="1" dirty="0">
              <a:latin typeface="標楷體" panose="03000509000000000000" pitchFamily="65" charset="-120"/>
              <a:ea typeface="標楷體" panose="03000509000000000000" pitchFamily="65" charset="-120"/>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8" name="圆角矩形 66"/>
          <p:cNvSpPr/>
          <p:nvPr/>
        </p:nvSpPr>
        <p:spPr>
          <a:xfrm rot="10800000" flipV="1">
            <a:off x="582902" y="118490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9" name="直接连接符 68"/>
          <p:cNvCxnSpPr/>
          <p:nvPr/>
        </p:nvCxnSpPr>
        <p:spPr>
          <a:xfrm flipH="1">
            <a:off x="1011762" y="1520983"/>
            <a:ext cx="1404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1" name="文本框 386"/>
          <p:cNvSpPr txBox="1"/>
          <p:nvPr/>
        </p:nvSpPr>
        <p:spPr>
          <a:xfrm>
            <a:off x="1011761" y="1009735"/>
            <a:ext cx="1415764" cy="523857"/>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店家選取</a:t>
            </a:r>
            <a:endParaRPr lang="zh-TW" altLang="en-US" sz="2400" dirty="0">
              <a:solidFill>
                <a:srgbClr val="157E9F"/>
              </a:solidFill>
              <a:latin typeface="標楷體" panose="03000509000000000000" pitchFamily="65" charset="-120"/>
              <a:ea typeface="標楷體" panose="03000509000000000000" pitchFamily="65" charset="-120"/>
            </a:endParaRPr>
          </a:p>
        </p:txBody>
      </p:sp>
      <p:sp>
        <p:nvSpPr>
          <p:cNvPr id="20" name="文字方塊 19"/>
          <p:cNvSpPr txBox="1"/>
          <p:nvPr/>
        </p:nvSpPr>
        <p:spPr>
          <a:xfrm>
            <a:off x="11737704" y="6337816"/>
            <a:ext cx="418704" cy="369332"/>
          </a:xfrm>
          <a:prstGeom prst="rect">
            <a:avLst/>
          </a:prstGeom>
          <a:noFill/>
        </p:spPr>
        <p:txBody>
          <a:bodyPr wrap="none" rtlCol="0">
            <a:spAutoFit/>
          </a:bodyPr>
          <a:lstStyle/>
          <a:p>
            <a:r>
              <a:rPr lang="en-US" altLang="zh-TW" dirty="0" smtClean="0"/>
              <a:t>18</a:t>
            </a:r>
            <a:endParaRPr lang="zh-TW" altLang="en-US" dirty="0"/>
          </a:p>
        </p:txBody>
      </p:sp>
      <p:sp>
        <p:nvSpPr>
          <p:cNvPr id="24" name="TextBox 36"/>
          <p:cNvSpPr txBox="1">
            <a:spLocks noChangeArrowheads="1"/>
          </p:cNvSpPr>
          <p:nvPr/>
        </p:nvSpPr>
        <p:spPr bwMode="auto">
          <a:xfrm>
            <a:off x="855139" y="1697492"/>
            <a:ext cx="7259608" cy="14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en-US" altLang="zh-TW" sz="2000" dirty="0" smtClean="0">
                <a:latin typeface="標楷體" panose="03000509000000000000" pitchFamily="65" charset="-120"/>
                <a:ea typeface="標楷體" panose="03000509000000000000" pitchFamily="65" charset="-120"/>
              </a:rPr>
              <a:t>MENU</a:t>
            </a:r>
            <a:r>
              <a:rPr lang="zh-TW" altLang="en-US" sz="2000" dirty="0">
                <a:latin typeface="標楷體" panose="03000509000000000000" pitchFamily="65" charset="-120"/>
                <a:ea typeface="標楷體" panose="03000509000000000000" pitchFamily="65" charset="-120"/>
              </a:rPr>
              <a:t>美食</a:t>
            </a:r>
            <a:r>
              <a:rPr lang="zh-TW" altLang="en-US" sz="2000" dirty="0" smtClean="0">
                <a:latin typeface="標楷體" panose="03000509000000000000" pitchFamily="65" charset="-120"/>
                <a:ea typeface="標楷體" panose="03000509000000000000" pitchFamily="65" charset="-120"/>
              </a:rPr>
              <a:t>誌近兩年</a:t>
            </a:r>
            <a:r>
              <a:rPr lang="zh-TW" altLang="en-US" sz="2000" dirty="0">
                <a:latin typeface="標楷體" panose="03000509000000000000" pitchFamily="65" charset="-120"/>
                <a:ea typeface="標楷體" panose="03000509000000000000" pitchFamily="65" charset="-120"/>
              </a:rPr>
              <a:t>十</a:t>
            </a:r>
            <a:r>
              <a:rPr lang="zh-TW" altLang="en-US" sz="2000" dirty="0" smtClean="0">
                <a:latin typeface="標楷體" panose="03000509000000000000" pitchFamily="65" charset="-120"/>
                <a:ea typeface="標楷體" panose="03000509000000000000" pitchFamily="65" charset="-120"/>
              </a:rPr>
              <a:t>種</a:t>
            </a:r>
            <a:r>
              <a:rPr lang="en-US" altLang="zh-TW" sz="2000" dirty="0" smtClean="0">
                <a:latin typeface="標楷體" panose="03000509000000000000" pitchFamily="65" charset="-120"/>
                <a:ea typeface="標楷體" panose="03000509000000000000" pitchFamily="65" charset="-120"/>
              </a:rPr>
              <a:t>Top10</a:t>
            </a:r>
            <a:r>
              <a:rPr lang="zh-TW" altLang="en-US" sz="2000" dirty="0">
                <a:latin typeface="標楷體" panose="03000509000000000000" pitchFamily="65" charset="-120"/>
                <a:ea typeface="標楷體" panose="03000509000000000000" pitchFamily="65" charset="-120"/>
              </a:rPr>
              <a:t>餐飲</a:t>
            </a:r>
            <a:r>
              <a:rPr lang="zh-TW" altLang="en-US" sz="2000" dirty="0" smtClean="0">
                <a:latin typeface="標楷體" panose="03000509000000000000" pitchFamily="65" charset="-120"/>
                <a:ea typeface="標楷體" panose="03000509000000000000" pitchFamily="65" charset="-120"/>
              </a:rPr>
              <a:t>排行榜：</a:t>
            </a:r>
            <a:r>
              <a:rPr lang="en-US" altLang="zh-TW" sz="2000" dirty="0">
                <a:latin typeface="標楷體" panose="03000509000000000000" pitchFamily="65" charset="-120"/>
                <a:ea typeface="標楷體" panose="03000509000000000000" pitchFamily="65" charset="-120"/>
              </a:rPr>
              <a:t/>
            </a:r>
            <a:br>
              <a:rPr lang="en-US" altLang="zh-TW" sz="2000" dirty="0">
                <a:latin typeface="標楷體" panose="03000509000000000000" pitchFamily="65" charset="-120"/>
                <a:ea typeface="標楷體" panose="03000509000000000000" pitchFamily="65" charset="-120"/>
              </a:rPr>
            </a:br>
            <a:r>
              <a:rPr lang="zh-TW" altLang="en-US" sz="2000" dirty="0" smtClean="0">
                <a:latin typeface="標楷體" panose="03000509000000000000" pitchFamily="65" charset="-120"/>
                <a:ea typeface="標楷體" panose="03000509000000000000" pitchFamily="65" charset="-120"/>
              </a:rPr>
              <a:t>義大利麵</a:t>
            </a:r>
            <a:r>
              <a:rPr lang="zh-TW" altLang="en-US" sz="2000" dirty="0">
                <a:latin typeface="標楷體" panose="03000509000000000000" pitchFamily="65" charset="-120"/>
                <a:ea typeface="標楷體" panose="03000509000000000000" pitchFamily="65" charset="-120"/>
              </a:rPr>
              <a:t>、牛肉麵、滷肉飯、咖哩料理、港式餐廳、韓式炸雞、韓式料理、牛排、鐵板燒、冰</a:t>
            </a:r>
            <a:r>
              <a:rPr lang="zh-TW" altLang="en-US" sz="2000" dirty="0" smtClean="0">
                <a:latin typeface="標楷體" panose="03000509000000000000" pitchFamily="65" charset="-120"/>
                <a:ea typeface="標楷體" panose="03000509000000000000" pitchFamily="65" charset="-120"/>
              </a:rPr>
              <a:t>品</a:t>
            </a:r>
            <a:endParaRPr lang="id-ID" altLang="zh-CN" sz="1100" dirty="0">
              <a:solidFill>
                <a:schemeClr val="tx1">
                  <a:lumMod val="75000"/>
                  <a:lumOff val="25000"/>
                </a:schemeClr>
              </a:solidFill>
              <a:latin typeface="標楷體" panose="03000509000000000000" pitchFamily="65" charset="-120"/>
              <a:ea typeface="標楷體" panose="03000509000000000000" pitchFamily="65" charset="-120"/>
              <a:cs typeface="Open Sans Light"/>
              <a:sym typeface="Arial" pitchFamily="3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2958307740"/>
              </p:ext>
            </p:extLst>
          </p:nvPr>
        </p:nvGraphicFramePr>
        <p:xfrm>
          <a:off x="8626706" y="1685012"/>
          <a:ext cx="3046962" cy="4214618"/>
        </p:xfrm>
        <a:graphic>
          <a:graphicData uri="http://schemas.openxmlformats.org/drawingml/2006/table">
            <a:tbl>
              <a:tblPr firstRow="1" firstCol="1" bandRow="1">
                <a:tableStyleId>{5C22544A-7EE6-4342-B048-85BDC9FD1C3A}</a:tableStyleId>
              </a:tblPr>
              <a:tblGrid>
                <a:gridCol w="769759">
                  <a:extLst>
                    <a:ext uri="{9D8B030D-6E8A-4147-A177-3AD203B41FA5}">
                      <a16:colId xmlns:a16="http://schemas.microsoft.com/office/drawing/2014/main" val="4189582035"/>
                    </a:ext>
                  </a:extLst>
                </a:gridCol>
                <a:gridCol w="2277203">
                  <a:extLst>
                    <a:ext uri="{9D8B030D-6E8A-4147-A177-3AD203B41FA5}">
                      <a16:colId xmlns:a16="http://schemas.microsoft.com/office/drawing/2014/main" val="2116819836"/>
                    </a:ext>
                  </a:extLst>
                </a:gridCol>
              </a:tblGrid>
              <a:tr h="387004">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名次</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dirty="0">
                          <a:effectLst/>
                          <a:latin typeface="標楷體" panose="03000509000000000000" pitchFamily="65" charset="-120"/>
                          <a:ea typeface="標楷體" panose="03000509000000000000" pitchFamily="65" charset="-120"/>
                        </a:rPr>
                        <a:t>MENU </a:t>
                      </a:r>
                      <a:r>
                        <a:rPr lang="zh-TW" sz="1200" kern="0" dirty="0">
                          <a:effectLst/>
                          <a:latin typeface="標楷體" panose="03000509000000000000" pitchFamily="65" charset="-120"/>
                          <a:ea typeface="標楷體" panose="03000509000000000000" pitchFamily="65" charset="-120"/>
                        </a:rPr>
                        <a:t>美食誌 </a:t>
                      </a:r>
                      <a:r>
                        <a:rPr lang="en-US" sz="1200" kern="0" dirty="0">
                          <a:effectLst/>
                          <a:latin typeface="標楷體" panose="03000509000000000000" pitchFamily="65" charset="-120"/>
                          <a:ea typeface="標楷體" panose="03000509000000000000" pitchFamily="65" charset="-120"/>
                        </a:rPr>
                        <a:t>(2019.12.1)</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081329161"/>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第一名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富宏牛肉麵</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464665604"/>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第二名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永康牛肉麵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794865867"/>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第三名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劉山東牛肉麵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272579950"/>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第四名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林東芳牛肉麵</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958682018"/>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第五名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乖乖牛肉麵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072071892"/>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第六名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建宏牛肉麵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582028488"/>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第七名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老皮牛肉麵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397248916"/>
                  </a:ext>
                </a:extLst>
              </a:tr>
              <a:tr h="387004">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第八名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愛</a:t>
                      </a:r>
                      <a:r>
                        <a:rPr lang="en-US" sz="1200" kern="0">
                          <a:effectLst/>
                          <a:latin typeface="標楷體" panose="03000509000000000000" pitchFamily="65" charset="-120"/>
                          <a:ea typeface="標楷體" panose="03000509000000000000" pitchFamily="65" charset="-120"/>
                        </a:rPr>
                        <a:t>.</a:t>
                      </a:r>
                      <a:r>
                        <a:rPr lang="zh-TW" sz="1200" kern="0">
                          <a:effectLst/>
                          <a:latin typeface="標楷體" panose="03000509000000000000" pitchFamily="65" charset="-120"/>
                          <a:ea typeface="標楷體" panose="03000509000000000000" pitchFamily="65" charset="-120"/>
                        </a:rPr>
                        <a:t>熟成</a:t>
                      </a:r>
                      <a:r>
                        <a:rPr lang="en-US" sz="1200" kern="0">
                          <a:effectLst/>
                          <a:latin typeface="標楷體" panose="03000509000000000000" pitchFamily="65" charset="-120"/>
                          <a:ea typeface="標楷體" panose="03000509000000000000" pitchFamily="65" charset="-120"/>
                        </a:rPr>
                        <a:t>21</a:t>
                      </a:r>
                      <a:r>
                        <a:rPr lang="zh-TW" sz="1200" kern="0">
                          <a:effectLst/>
                          <a:latin typeface="標楷體" panose="03000509000000000000" pitchFamily="65" charset="-120"/>
                          <a:ea typeface="標楷體" panose="03000509000000000000" pitchFamily="65" charset="-120"/>
                        </a:rPr>
                        <a:t>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754968360"/>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第九名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樂客牛肉麵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063696484"/>
                  </a:ext>
                </a:extLst>
              </a:tr>
              <a:tr h="382290">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第十名</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犇三牛牛肉麵</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714189512"/>
                  </a:ext>
                </a:extLst>
              </a:tr>
            </a:tbl>
          </a:graphicData>
        </a:graphic>
      </p:graphicFrame>
      <p:sp>
        <p:nvSpPr>
          <p:cNvPr id="7" name="矩形 6"/>
          <p:cNvSpPr/>
          <p:nvPr/>
        </p:nvSpPr>
        <p:spPr>
          <a:xfrm>
            <a:off x="8277100" y="6223998"/>
            <a:ext cx="4208691" cy="415498"/>
          </a:xfrm>
          <a:prstGeom prst="rect">
            <a:avLst/>
          </a:prstGeom>
        </p:spPr>
        <p:txBody>
          <a:bodyPr wrap="square">
            <a:spAutoFit/>
          </a:bodyPr>
          <a:lstStyle/>
          <a:p>
            <a:r>
              <a:rPr lang="zh-TW" altLang="zh-TW" sz="1050" dirty="0">
                <a:latin typeface="Times New Roman" panose="02020603050405020304" pitchFamily="18" charset="0"/>
                <a:ea typeface="標楷體" panose="03000509000000000000" pitchFamily="65" charset="-120"/>
                <a:cs typeface="Times New Roman" panose="02020603050405020304" pitchFamily="18" charset="0"/>
              </a:rPr>
              <a:t>來源</a:t>
            </a:r>
            <a:r>
              <a:rPr lang="zh-TW" altLang="zh-TW" sz="105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05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050" dirty="0" smtClean="0">
                <a:latin typeface="Times New Roman" panose="02020603050405020304" pitchFamily="18" charset="0"/>
                <a:ea typeface="標楷體" panose="03000509000000000000" pitchFamily="65" charset="-120"/>
              </a:rPr>
              <a:t>https</a:t>
            </a:r>
            <a:r>
              <a:rPr lang="en-US" altLang="zh-TW" sz="1050" dirty="0">
                <a:latin typeface="Times New Roman" panose="02020603050405020304" pitchFamily="18" charset="0"/>
                <a:ea typeface="標楷體" panose="03000509000000000000" pitchFamily="65" charset="-120"/>
              </a:rPr>
              <a:t>://findlife.com.tw/menu/blog/2019/12/01/2019beefnoodles/</a:t>
            </a:r>
            <a:endParaRPr lang="zh-TW" altLang="en-US" sz="1050" dirty="0"/>
          </a:p>
        </p:txBody>
      </p:sp>
      <p:sp>
        <p:nvSpPr>
          <p:cNvPr id="28" name="矩形 27"/>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sp>
        <p:nvSpPr>
          <p:cNvPr id="35" name="矩形 34"/>
          <p:cNvSpPr/>
          <p:nvPr/>
        </p:nvSpPr>
        <p:spPr>
          <a:xfrm>
            <a:off x="8898341" y="6017846"/>
            <a:ext cx="2689115" cy="276999"/>
          </a:xfrm>
          <a:prstGeom prst="rect">
            <a:avLst/>
          </a:prstGeom>
        </p:spPr>
        <p:txBody>
          <a:bodyPr wrap="square">
            <a:spAutoFit/>
          </a:bodyPr>
          <a:lstStyle/>
          <a:p>
            <a:r>
              <a:rPr lang="en-US" altLang="zh-TW" sz="1200" dirty="0">
                <a:latin typeface="標楷體" panose="03000509000000000000" pitchFamily="65" charset="-120"/>
                <a:ea typeface="標楷體" panose="03000509000000000000" pitchFamily="65" charset="-120"/>
              </a:rPr>
              <a:t>MENU </a:t>
            </a:r>
            <a:r>
              <a:rPr lang="zh-TW" altLang="en-US" sz="1200" dirty="0">
                <a:latin typeface="標楷體" panose="03000509000000000000" pitchFamily="65" charset="-120"/>
                <a:ea typeface="標楷體" panose="03000509000000000000" pitchFamily="65" charset="-120"/>
              </a:rPr>
              <a:t>美食</a:t>
            </a:r>
            <a:r>
              <a:rPr lang="zh-TW" altLang="en-US" sz="1200" dirty="0" smtClean="0">
                <a:latin typeface="標楷體" panose="03000509000000000000" pitchFamily="65" charset="-120"/>
                <a:ea typeface="標楷體" panose="03000509000000000000" pitchFamily="65" charset="-120"/>
              </a:rPr>
              <a:t>誌調查牛肉麵</a:t>
            </a:r>
            <a:r>
              <a:rPr lang="en-US" altLang="zh-TW" sz="1200" dirty="0" smtClean="0">
                <a:latin typeface="標楷體" panose="03000509000000000000" pitchFamily="65" charset="-120"/>
                <a:ea typeface="標楷體" panose="03000509000000000000" pitchFamily="65" charset="-120"/>
              </a:rPr>
              <a:t>top10</a:t>
            </a:r>
            <a:r>
              <a:rPr lang="zh-TW" altLang="en-US" sz="1200" dirty="0" smtClean="0">
                <a:latin typeface="標楷體" panose="03000509000000000000" pitchFamily="65" charset="-120"/>
                <a:ea typeface="標楷體" panose="03000509000000000000" pitchFamily="65" charset="-120"/>
              </a:rPr>
              <a:t>排行榜</a:t>
            </a:r>
            <a:endParaRPr lang="zh-TW" altLang="en-US" sz="1200" dirty="0">
              <a:latin typeface="標楷體" panose="03000509000000000000" pitchFamily="65" charset="-120"/>
              <a:ea typeface="標楷體" panose="03000509000000000000" pitchFamily="65" charset="-120"/>
            </a:endParaRPr>
          </a:p>
        </p:txBody>
      </p:sp>
      <p:pic>
        <p:nvPicPr>
          <p:cNvPr id="36" name="圖片 35"/>
          <p:cNvPicPr/>
          <p:nvPr/>
        </p:nvPicPr>
        <p:blipFill>
          <a:blip r:embed="rId3"/>
          <a:stretch>
            <a:fillRect/>
          </a:stretch>
        </p:blipFill>
        <p:spPr>
          <a:xfrm>
            <a:off x="1305825" y="3621974"/>
            <a:ext cx="1882073" cy="2864883"/>
          </a:xfrm>
          <a:prstGeom prst="rect">
            <a:avLst/>
          </a:prstGeom>
        </p:spPr>
      </p:pic>
      <p:pic>
        <p:nvPicPr>
          <p:cNvPr id="37" name="圖片 36"/>
          <p:cNvPicPr/>
          <p:nvPr/>
        </p:nvPicPr>
        <p:blipFill>
          <a:blip r:embed="rId4"/>
          <a:stretch>
            <a:fillRect/>
          </a:stretch>
        </p:blipFill>
        <p:spPr>
          <a:xfrm>
            <a:off x="3638506" y="3658223"/>
            <a:ext cx="1919190" cy="2828634"/>
          </a:xfrm>
          <a:prstGeom prst="rect">
            <a:avLst/>
          </a:prstGeom>
        </p:spPr>
      </p:pic>
      <p:pic>
        <p:nvPicPr>
          <p:cNvPr id="38" name="圖片 37"/>
          <p:cNvPicPr/>
          <p:nvPr/>
        </p:nvPicPr>
        <p:blipFill>
          <a:blip r:embed="rId5"/>
          <a:stretch>
            <a:fillRect/>
          </a:stretch>
        </p:blipFill>
        <p:spPr>
          <a:xfrm>
            <a:off x="5922270" y="3946259"/>
            <a:ext cx="2017231" cy="2540598"/>
          </a:xfrm>
          <a:prstGeom prst="rect">
            <a:avLst/>
          </a:prstGeom>
        </p:spPr>
      </p:pic>
      <p:sp>
        <p:nvSpPr>
          <p:cNvPr id="40" name="矩形 39"/>
          <p:cNvSpPr/>
          <p:nvPr/>
        </p:nvSpPr>
        <p:spPr>
          <a:xfrm>
            <a:off x="3319308" y="6486858"/>
            <a:ext cx="2843985" cy="276999"/>
          </a:xfrm>
          <a:prstGeom prst="rect">
            <a:avLst/>
          </a:prstGeom>
        </p:spPr>
        <p:txBody>
          <a:bodyPr wrap="square">
            <a:spAutoFit/>
          </a:bodyPr>
          <a:lstStyle/>
          <a:p>
            <a:r>
              <a:rPr lang="en-US" altLang="zh-TW" sz="1200" dirty="0">
                <a:latin typeface="標楷體" panose="03000509000000000000" pitchFamily="65" charset="-120"/>
                <a:ea typeface="標楷體" panose="03000509000000000000" pitchFamily="65" charset="-120"/>
              </a:rPr>
              <a:t>MENU </a:t>
            </a:r>
            <a:r>
              <a:rPr lang="zh-TW" altLang="en-US" sz="1200" dirty="0">
                <a:latin typeface="標楷體" panose="03000509000000000000" pitchFamily="65" charset="-120"/>
                <a:ea typeface="標楷體" panose="03000509000000000000" pitchFamily="65" charset="-120"/>
              </a:rPr>
              <a:t>美食誌調查牛肉麵前三名範例</a:t>
            </a:r>
            <a:endParaRPr lang="zh-TW" altLang="en-US" sz="12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2619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15</a:t>
            </a:fld>
            <a:endParaRPr lang="zh-CN" altLang="en-US" dirty="0"/>
          </a:p>
        </p:txBody>
      </p:sp>
      <p:sp>
        <p:nvSpPr>
          <p:cNvPr id="3" name="圆角矩形 66"/>
          <p:cNvSpPr/>
          <p:nvPr/>
        </p:nvSpPr>
        <p:spPr>
          <a:xfrm rot="10800000" flipV="1">
            <a:off x="623711" y="1365780"/>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4" name="直接连接符 68"/>
          <p:cNvCxnSpPr/>
          <p:nvPr/>
        </p:nvCxnSpPr>
        <p:spPr>
          <a:xfrm flipH="1">
            <a:off x="1052571" y="1701859"/>
            <a:ext cx="2988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 name="文本框 386"/>
          <p:cNvSpPr txBox="1"/>
          <p:nvPr/>
        </p:nvSpPr>
        <p:spPr>
          <a:xfrm>
            <a:off x="1052570" y="1190611"/>
            <a:ext cx="3108535" cy="525974"/>
          </a:xfrm>
          <a:prstGeom prst="rect">
            <a:avLst/>
          </a:prstGeom>
          <a:noFill/>
        </p:spPr>
        <p:txBody>
          <a:bodyPr wrap="none" lIns="91436" tIns="45718" rIns="91436" bIns="45718" rtlCol="0">
            <a:spAutoFit/>
          </a:bodyPr>
          <a:lstStyle/>
          <a:p>
            <a:pPr>
              <a:lnSpc>
                <a:spcPct val="130000"/>
              </a:lnSpc>
            </a:pPr>
            <a:r>
              <a:rPr lang="en-US" altLang="zh-TW" sz="2400" dirty="0">
                <a:solidFill>
                  <a:srgbClr val="157E9F"/>
                </a:solidFill>
                <a:latin typeface="標楷體" panose="03000509000000000000" pitchFamily="65" charset="-120"/>
                <a:ea typeface="標楷體" panose="03000509000000000000" pitchFamily="65" charset="-120"/>
              </a:rPr>
              <a:t>Instagram</a:t>
            </a:r>
            <a:r>
              <a:rPr lang="zh-TW" altLang="en-US" sz="2400" dirty="0">
                <a:solidFill>
                  <a:srgbClr val="157E9F"/>
                </a:solidFill>
                <a:latin typeface="標楷體" panose="03000509000000000000" pitchFamily="65" charset="-120"/>
                <a:ea typeface="標楷體" panose="03000509000000000000" pitchFamily="65" charset="-120"/>
              </a:rPr>
              <a:t>評論者資訊</a:t>
            </a:r>
            <a:endParaRPr lang="zh-TW" altLang="en-US" sz="2400" dirty="0">
              <a:solidFill>
                <a:srgbClr val="157E9F"/>
              </a:solidFill>
              <a:latin typeface="標楷體" panose="03000509000000000000" pitchFamily="65" charset="-120"/>
              <a:ea typeface="標楷體" panose="03000509000000000000" pitchFamily="65" charset="-120"/>
            </a:endParaRPr>
          </a:p>
        </p:txBody>
      </p:sp>
      <p:sp>
        <p:nvSpPr>
          <p:cNvPr id="6" name="TextBox 36"/>
          <p:cNvSpPr txBox="1">
            <a:spLocks noChangeArrowheads="1"/>
          </p:cNvSpPr>
          <p:nvPr/>
        </p:nvSpPr>
        <p:spPr bwMode="auto">
          <a:xfrm>
            <a:off x="895949" y="1849101"/>
            <a:ext cx="725960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smtClean="0">
                <a:latin typeface="標楷體" panose="03000509000000000000" pitchFamily="65" charset="-120"/>
                <a:ea typeface="標楷體" panose="03000509000000000000" pitchFamily="65" charset="-120"/>
              </a:rPr>
              <a:t>網路</a:t>
            </a:r>
            <a:r>
              <a:rPr lang="zh-TW" altLang="en-US" sz="2000" dirty="0">
                <a:latin typeface="標楷體" panose="03000509000000000000" pitchFamily="65" charset="-120"/>
                <a:ea typeface="標楷體" panose="03000509000000000000" pitchFamily="65" charset="-120"/>
              </a:rPr>
              <a:t>爬蟲套件</a:t>
            </a:r>
            <a:r>
              <a:rPr lang="en-US" altLang="zh-TW" sz="2000" dirty="0">
                <a:latin typeface="標楷體" panose="03000509000000000000" pitchFamily="65" charset="-120"/>
                <a:ea typeface="標楷體" panose="03000509000000000000" pitchFamily="65" charset="-120"/>
              </a:rPr>
              <a:t>selenium</a:t>
            </a:r>
            <a:r>
              <a:rPr lang="zh-TW" altLang="en-US" sz="2000" dirty="0">
                <a:latin typeface="標楷體" panose="03000509000000000000" pitchFamily="65" charset="-120"/>
                <a:ea typeface="標楷體" panose="03000509000000000000" pitchFamily="65" charset="-120"/>
              </a:rPr>
              <a:t>以及瀏覽器擴充套件</a:t>
            </a:r>
            <a:r>
              <a:rPr lang="en-US" altLang="zh-TW" sz="2000" dirty="0" err="1">
                <a:latin typeface="標楷體" panose="03000509000000000000" pitchFamily="65" charset="-120"/>
                <a:ea typeface="標楷體" panose="03000509000000000000" pitchFamily="65" charset="-120"/>
              </a:rPr>
              <a:t>webscraper</a:t>
            </a:r>
            <a:r>
              <a:rPr lang="zh-TW" altLang="en-US" sz="2000" dirty="0">
                <a:latin typeface="標楷體" panose="03000509000000000000" pitchFamily="65" charset="-120"/>
                <a:ea typeface="標楷體" panose="03000509000000000000" pitchFamily="65" charset="-120"/>
              </a:rPr>
              <a:t>爬取評論者貼文內容、個人資訊</a:t>
            </a:r>
          </a:p>
        </p:txBody>
      </p:sp>
      <p:graphicFrame>
        <p:nvGraphicFramePr>
          <p:cNvPr id="7" name="表格 6"/>
          <p:cNvGraphicFramePr>
            <a:graphicFrameLocks noGrp="1"/>
          </p:cNvGraphicFramePr>
          <p:nvPr>
            <p:extLst>
              <p:ext uri="{D42A27DB-BD31-4B8C-83A1-F6EECF244321}">
                <p14:modId xmlns:p14="http://schemas.microsoft.com/office/powerpoint/2010/main" val="3783500385"/>
              </p:ext>
            </p:extLst>
          </p:nvPr>
        </p:nvGraphicFramePr>
        <p:xfrm>
          <a:off x="1052570" y="3121351"/>
          <a:ext cx="4658188" cy="1635536"/>
        </p:xfrm>
        <a:graphic>
          <a:graphicData uri="http://schemas.openxmlformats.org/drawingml/2006/table">
            <a:tbl>
              <a:tblPr firstRow="1" firstCol="1" bandRow="1">
                <a:tableStyleId>{5C22544A-7EE6-4342-B048-85BDC9FD1C3A}</a:tableStyleId>
              </a:tblPr>
              <a:tblGrid>
                <a:gridCol w="430050">
                  <a:extLst>
                    <a:ext uri="{9D8B030D-6E8A-4147-A177-3AD203B41FA5}">
                      <a16:colId xmlns:a16="http://schemas.microsoft.com/office/drawing/2014/main" val="4142083247"/>
                    </a:ext>
                  </a:extLst>
                </a:gridCol>
                <a:gridCol w="966983">
                  <a:extLst>
                    <a:ext uri="{9D8B030D-6E8A-4147-A177-3AD203B41FA5}">
                      <a16:colId xmlns:a16="http://schemas.microsoft.com/office/drawing/2014/main" val="3066835028"/>
                    </a:ext>
                  </a:extLst>
                </a:gridCol>
                <a:gridCol w="1160632">
                  <a:extLst>
                    <a:ext uri="{9D8B030D-6E8A-4147-A177-3AD203B41FA5}">
                      <a16:colId xmlns:a16="http://schemas.microsoft.com/office/drawing/2014/main" val="574642053"/>
                    </a:ext>
                  </a:extLst>
                </a:gridCol>
                <a:gridCol w="626212">
                  <a:extLst>
                    <a:ext uri="{9D8B030D-6E8A-4147-A177-3AD203B41FA5}">
                      <a16:colId xmlns:a16="http://schemas.microsoft.com/office/drawing/2014/main" val="1959048208"/>
                    </a:ext>
                  </a:extLst>
                </a:gridCol>
                <a:gridCol w="790311">
                  <a:extLst>
                    <a:ext uri="{9D8B030D-6E8A-4147-A177-3AD203B41FA5}">
                      <a16:colId xmlns:a16="http://schemas.microsoft.com/office/drawing/2014/main" val="1071273181"/>
                    </a:ext>
                  </a:extLst>
                </a:gridCol>
                <a:gridCol w="684000">
                  <a:extLst>
                    <a:ext uri="{9D8B030D-6E8A-4147-A177-3AD203B41FA5}">
                      <a16:colId xmlns:a16="http://schemas.microsoft.com/office/drawing/2014/main" val="2200532089"/>
                    </a:ext>
                  </a:extLst>
                </a:gridCol>
              </a:tblGrid>
              <a:tr h="323912">
                <a:tc gridSpan="3">
                  <a:txBody>
                    <a:bodyPr/>
                    <a:lstStyle/>
                    <a:p>
                      <a:pPr>
                        <a:lnSpc>
                          <a:spcPct val="150000"/>
                        </a:lnSpc>
                        <a:spcAft>
                          <a:spcPts val="0"/>
                        </a:spcAft>
                      </a:pPr>
                      <a:r>
                        <a:rPr lang="zh-TW" sz="1200" kern="100">
                          <a:effectLst/>
                          <a:latin typeface="標楷體" panose="03000509000000000000" pitchFamily="65" charset="-120"/>
                          <a:ea typeface="標楷體" panose="03000509000000000000" pitchFamily="65" charset="-120"/>
                        </a:rPr>
                        <a:t>評論者個人資訊</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hMerge="1">
                  <a:txBody>
                    <a:bodyPr/>
                    <a:lstStyle/>
                    <a:p>
                      <a:endParaRPr lang="zh-TW" altLang="en-US"/>
                    </a:p>
                  </a:txBody>
                  <a:tcPr/>
                </a:tc>
                <a:tc hMerge="1">
                  <a:txBody>
                    <a:bodyPr/>
                    <a:lstStyle/>
                    <a:p>
                      <a:endParaRPr lang="zh-TW" altLang="en-US"/>
                    </a:p>
                  </a:txBody>
                  <a:tcPr/>
                </a:tc>
                <a:tc gridSpan="3">
                  <a:txBody>
                    <a:bodyPr/>
                    <a:lstStyle/>
                    <a:p>
                      <a:pPr>
                        <a:lnSpc>
                          <a:spcPct val="150000"/>
                        </a:lnSpc>
                        <a:spcAft>
                          <a:spcPts val="0"/>
                        </a:spcAft>
                      </a:pPr>
                      <a:r>
                        <a:rPr lang="zh-TW" sz="1200" kern="100">
                          <a:effectLst/>
                          <a:latin typeface="標楷體" panose="03000509000000000000" pitchFamily="65" charset="-120"/>
                          <a:ea typeface="標楷體" panose="03000509000000000000" pitchFamily="65" charset="-120"/>
                        </a:rPr>
                        <a:t>貼文資訊</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41022271"/>
                  </a:ext>
                </a:extLst>
              </a:tr>
              <a:tr h="327906">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1</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dirty="0">
                          <a:effectLst/>
                          <a:latin typeface="標楷體" panose="03000509000000000000" pitchFamily="65" charset="-120"/>
                          <a:ea typeface="標楷體" panose="03000509000000000000" pitchFamily="65" charset="-120"/>
                        </a:rPr>
                        <a:t>Account</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Instagram</a:t>
                      </a:r>
                      <a:r>
                        <a:rPr lang="zh-TW" sz="1200" kern="100">
                          <a:effectLst/>
                          <a:latin typeface="標楷體" panose="03000509000000000000" pitchFamily="65" charset="-120"/>
                          <a:ea typeface="標楷體" panose="03000509000000000000" pitchFamily="65" charset="-120"/>
                        </a:rPr>
                        <a:t>帳號</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1</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Contents</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1200" kern="100" dirty="0">
                          <a:effectLst/>
                          <a:latin typeface="標楷體" panose="03000509000000000000" pitchFamily="65" charset="-120"/>
                          <a:ea typeface="標楷體" panose="03000509000000000000" pitchFamily="65" charset="-120"/>
                        </a:rPr>
                        <a:t>內文</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221484951"/>
                  </a:ext>
                </a:extLst>
              </a:tr>
              <a:tr h="327906">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2</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Posts</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1200" kern="100">
                          <a:effectLst/>
                          <a:latin typeface="標楷體" panose="03000509000000000000" pitchFamily="65" charset="-120"/>
                          <a:ea typeface="標楷體" panose="03000509000000000000" pitchFamily="65" charset="-120"/>
                        </a:rPr>
                        <a:t>貼文數</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2</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Likes</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1200" kern="100" dirty="0">
                          <a:effectLst/>
                          <a:latin typeface="標楷體" panose="03000509000000000000" pitchFamily="65" charset="-120"/>
                          <a:ea typeface="標楷體" panose="03000509000000000000" pitchFamily="65" charset="-120"/>
                        </a:rPr>
                        <a:t>按讚數</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978180722"/>
                  </a:ext>
                </a:extLst>
              </a:tr>
              <a:tr h="327906">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3</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Followers</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1200" kern="100">
                          <a:effectLst/>
                          <a:latin typeface="標楷體" panose="03000509000000000000" pitchFamily="65" charset="-120"/>
                          <a:ea typeface="標楷體" panose="03000509000000000000" pitchFamily="65" charset="-120"/>
                        </a:rPr>
                        <a:t>粉絲數</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 </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 </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dirty="0">
                          <a:effectLst/>
                          <a:latin typeface="標楷體" panose="03000509000000000000" pitchFamily="65" charset="-120"/>
                          <a:ea typeface="標楷體" panose="03000509000000000000" pitchFamily="65" charset="-120"/>
                        </a:rPr>
                        <a:t> </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571445996"/>
                  </a:ext>
                </a:extLst>
              </a:tr>
              <a:tr h="327906">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4</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Following</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1200" kern="100">
                          <a:effectLst/>
                          <a:latin typeface="標楷體" panose="03000509000000000000" pitchFamily="65" charset="-120"/>
                          <a:ea typeface="標楷體" panose="03000509000000000000" pitchFamily="65" charset="-120"/>
                        </a:rPr>
                        <a:t>追蹤中數量</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kern="100">
                          <a:effectLst/>
                          <a:latin typeface="標楷體" panose="03000509000000000000" pitchFamily="65" charset="-120"/>
                          <a:ea typeface="標楷體" panose="03000509000000000000" pitchFamily="65" charset="-120"/>
                        </a:rPr>
                        <a:t> </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kern="100">
                          <a:effectLst/>
                          <a:latin typeface="標楷體" panose="03000509000000000000" pitchFamily="65" charset="-120"/>
                          <a:ea typeface="標楷體" panose="03000509000000000000" pitchFamily="65" charset="-120"/>
                        </a:rPr>
                        <a:t> </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kern="100" dirty="0">
                          <a:effectLst/>
                          <a:latin typeface="標楷體" panose="03000509000000000000" pitchFamily="65" charset="-120"/>
                          <a:ea typeface="標楷體" panose="03000509000000000000" pitchFamily="65" charset="-120"/>
                        </a:rPr>
                        <a:t> </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657933801"/>
                  </a:ext>
                </a:extLst>
              </a:tr>
            </a:tbl>
          </a:graphicData>
        </a:graphic>
      </p:graphicFrame>
      <p:sp>
        <p:nvSpPr>
          <p:cNvPr id="8" name="矩形 7"/>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9"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10" name="矩形 9"/>
          <p:cNvSpPr/>
          <p:nvPr/>
        </p:nvSpPr>
        <p:spPr>
          <a:xfrm>
            <a:off x="3726061" y="431259"/>
            <a:ext cx="1210581"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資料蒐</a:t>
            </a:r>
            <a:r>
              <a:rPr lang="zh-TW" altLang="en-US" sz="2000" b="1" dirty="0">
                <a:latin typeface="標楷體" panose="03000509000000000000" pitchFamily="65" charset="-120"/>
                <a:ea typeface="標楷體" panose="03000509000000000000" pitchFamily="65" charset="-120"/>
              </a:rPr>
              <a:t>集</a:t>
            </a:r>
            <a:endParaRPr lang="en-US" altLang="zh-CN" sz="2000" b="1" dirty="0">
              <a:latin typeface="標楷體" panose="03000509000000000000" pitchFamily="65" charset="-120"/>
              <a:ea typeface="標楷體" panose="03000509000000000000" pitchFamily="65" charset="-120"/>
            </a:endParaRPr>
          </a:p>
        </p:txBody>
      </p:sp>
      <p:sp>
        <p:nvSpPr>
          <p:cNvPr id="11"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4" name="矩形 13"/>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pic>
        <p:nvPicPr>
          <p:cNvPr id="15" name="圖片 14"/>
          <p:cNvPicPr/>
          <p:nvPr/>
        </p:nvPicPr>
        <p:blipFill>
          <a:blip r:embed="rId3"/>
          <a:stretch>
            <a:fillRect/>
          </a:stretch>
        </p:blipFill>
        <p:spPr>
          <a:xfrm>
            <a:off x="6170658" y="2513720"/>
            <a:ext cx="2328737" cy="3745152"/>
          </a:xfrm>
          <a:prstGeom prst="rect">
            <a:avLst/>
          </a:prstGeom>
          <a:ln>
            <a:solidFill>
              <a:schemeClr val="tx1"/>
            </a:solidFill>
          </a:ln>
        </p:spPr>
      </p:pic>
      <p:sp>
        <p:nvSpPr>
          <p:cNvPr id="16" name="矩形 15"/>
          <p:cNvSpPr/>
          <p:nvPr/>
        </p:nvSpPr>
        <p:spPr>
          <a:xfrm>
            <a:off x="6170658" y="6327110"/>
            <a:ext cx="2409634" cy="369332"/>
          </a:xfrm>
          <a:prstGeom prst="rect">
            <a:avLst/>
          </a:prstGeom>
        </p:spPr>
        <p:txBody>
          <a:bodyPr wrap="none">
            <a:spAutoFit/>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貼文資訊</a:t>
            </a:r>
            <a:r>
              <a:rPr lang="en-US" altLang="zh-TW" dirty="0">
                <a:latin typeface="Times New Roman" panose="02020603050405020304" pitchFamily="18" charset="0"/>
                <a:ea typeface="標楷體" panose="03000509000000000000" pitchFamily="65" charset="-120"/>
              </a:rPr>
              <a:t>(Caitlin,2019)</a:t>
            </a:r>
            <a:endParaRPr lang="zh-TW" altLang="en-US" dirty="0"/>
          </a:p>
        </p:txBody>
      </p:sp>
      <p:pic>
        <p:nvPicPr>
          <p:cNvPr id="17" name="圖片 16"/>
          <p:cNvPicPr/>
          <p:nvPr/>
        </p:nvPicPr>
        <p:blipFill>
          <a:blip r:embed="rId4"/>
          <a:stretch>
            <a:fillRect/>
          </a:stretch>
        </p:blipFill>
        <p:spPr>
          <a:xfrm>
            <a:off x="8826458" y="3466773"/>
            <a:ext cx="2966720" cy="1515745"/>
          </a:xfrm>
          <a:prstGeom prst="rect">
            <a:avLst/>
          </a:prstGeom>
          <a:ln>
            <a:solidFill>
              <a:schemeClr val="tx1"/>
            </a:solidFill>
          </a:ln>
        </p:spPr>
      </p:pic>
      <p:cxnSp>
        <p:nvCxnSpPr>
          <p:cNvPr id="19" name="直線單箭頭接點 18"/>
          <p:cNvCxnSpPr>
            <a:endCxn id="17" idx="1"/>
          </p:cNvCxnSpPr>
          <p:nvPr/>
        </p:nvCxnSpPr>
        <p:spPr>
          <a:xfrm flipV="1">
            <a:off x="6899564" y="4224646"/>
            <a:ext cx="1926894" cy="1249879"/>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矩形 19"/>
          <p:cNvSpPr/>
          <p:nvPr/>
        </p:nvSpPr>
        <p:spPr>
          <a:xfrm>
            <a:off x="8921879" y="5105193"/>
            <a:ext cx="2871299" cy="369332"/>
          </a:xfrm>
          <a:prstGeom prst="rect">
            <a:avLst/>
          </a:prstGeom>
        </p:spPr>
        <p:txBody>
          <a:bodyPr wrap="none">
            <a:spAutoFit/>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貼文洞察報告</a:t>
            </a:r>
            <a:r>
              <a:rPr lang="en-US" altLang="zh-TW" dirty="0">
                <a:latin typeface="Times New Roman" panose="02020603050405020304" pitchFamily="18" charset="0"/>
                <a:ea typeface="標楷體" panose="03000509000000000000" pitchFamily="65" charset="-120"/>
              </a:rPr>
              <a:t>(Caitlin,2019)</a:t>
            </a:r>
            <a:endParaRPr lang="zh-TW" altLang="en-US" dirty="0"/>
          </a:p>
        </p:txBody>
      </p:sp>
    </p:spTree>
    <p:extLst>
      <p:ext uri="{BB962C8B-B14F-4D97-AF65-F5344CB8AC3E}">
        <p14:creationId xmlns:p14="http://schemas.microsoft.com/office/powerpoint/2010/main" val="9913190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16</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5" name="矩形 4"/>
          <p:cNvSpPr/>
          <p:nvPr/>
        </p:nvSpPr>
        <p:spPr>
          <a:xfrm>
            <a:off x="3690504" y="475910"/>
            <a:ext cx="2492983"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決定影響力計算方</a:t>
            </a:r>
            <a:r>
              <a:rPr lang="zh-TW" altLang="en-US" sz="2000" b="1" dirty="0">
                <a:latin typeface="標楷體" panose="03000509000000000000" pitchFamily="65" charset="-120"/>
                <a:ea typeface="標楷體" panose="03000509000000000000" pitchFamily="65" charset="-120"/>
              </a:rPr>
              <a:t>式</a:t>
            </a:r>
            <a:endParaRPr lang="en-US" altLang="zh-CN" sz="2000" b="1" dirty="0">
              <a:latin typeface="標楷體" panose="03000509000000000000" pitchFamily="65" charset="-120"/>
              <a:ea typeface="標楷體" panose="03000509000000000000" pitchFamily="65" charset="-120"/>
            </a:endParaRP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9" name="圆角矩形 66"/>
          <p:cNvSpPr/>
          <p:nvPr/>
        </p:nvSpPr>
        <p:spPr>
          <a:xfrm rot="10800000" flipV="1">
            <a:off x="582902" y="118490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011762" y="1520983"/>
            <a:ext cx="1764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graphicFrame>
        <p:nvGraphicFramePr>
          <p:cNvPr id="17" name="表格 16"/>
          <p:cNvGraphicFramePr>
            <a:graphicFrameLocks noGrp="1"/>
          </p:cNvGraphicFramePr>
          <p:nvPr>
            <p:extLst>
              <p:ext uri="{D42A27DB-BD31-4B8C-83A1-F6EECF244321}">
                <p14:modId xmlns:p14="http://schemas.microsoft.com/office/powerpoint/2010/main" val="2686246294"/>
              </p:ext>
            </p:extLst>
          </p:nvPr>
        </p:nvGraphicFramePr>
        <p:xfrm>
          <a:off x="579571" y="2046957"/>
          <a:ext cx="11188877" cy="3533992"/>
        </p:xfrm>
        <a:graphic>
          <a:graphicData uri="http://schemas.openxmlformats.org/drawingml/2006/table">
            <a:tbl>
              <a:tblPr firstRow="1" bandRow="1">
                <a:tableStyleId>{5C22544A-7EE6-4342-B048-85BDC9FD1C3A}</a:tableStyleId>
              </a:tblPr>
              <a:tblGrid>
                <a:gridCol w="2511594">
                  <a:extLst>
                    <a:ext uri="{9D8B030D-6E8A-4147-A177-3AD203B41FA5}">
                      <a16:colId xmlns:a16="http://schemas.microsoft.com/office/drawing/2014/main" val="20000"/>
                    </a:ext>
                  </a:extLst>
                </a:gridCol>
                <a:gridCol w="4052499">
                  <a:extLst>
                    <a:ext uri="{9D8B030D-6E8A-4147-A177-3AD203B41FA5}">
                      <a16:colId xmlns:a16="http://schemas.microsoft.com/office/drawing/2014/main" val="20001"/>
                    </a:ext>
                  </a:extLst>
                </a:gridCol>
                <a:gridCol w="4624784">
                  <a:extLst>
                    <a:ext uri="{9D8B030D-6E8A-4147-A177-3AD203B41FA5}">
                      <a16:colId xmlns:a16="http://schemas.microsoft.com/office/drawing/2014/main" val="2554911777"/>
                    </a:ext>
                  </a:extLst>
                </a:gridCol>
              </a:tblGrid>
              <a:tr h="755237">
                <a:tc>
                  <a:txBody>
                    <a:bodyPr/>
                    <a:lstStyle/>
                    <a:p>
                      <a:pPr algn="ctr"/>
                      <a:r>
                        <a:rPr lang="zh-TW" altLang="en-US" b="1" baseline="0" dirty="0" smtClean="0">
                          <a:latin typeface="Times New Roman" panose="02020603050405020304" pitchFamily="18" charset="0"/>
                          <a:ea typeface="標楷體" panose="03000509000000000000" pitchFamily="65" charset="-120"/>
                        </a:rPr>
                        <a:t>作者</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論文名稱</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影響力計算方式</a:t>
                      </a:r>
                      <a:endParaRPr lang="en-US" altLang="zh-TW" b="1" baseline="0" dirty="0" smtClean="0">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10001"/>
                  </a:ext>
                </a:extLst>
              </a:tr>
              <a:tr h="1315715">
                <a:tc>
                  <a:txBody>
                    <a:bodyPr/>
                    <a:lstStyle/>
                    <a:p>
                      <a:pPr marL="0" algn="l" defTabSz="914400" rtl="0" eaLnBrk="1" latinLnBrk="0" hangingPunct="1"/>
                      <a:r>
                        <a:rPr lang="en-US" altLang="zh-TW" sz="1800" dirty="0" smtClean="0">
                          <a:latin typeface="標楷體" panose="03000509000000000000" pitchFamily="65" charset="-120"/>
                          <a:ea typeface="標楷體" panose="03000509000000000000" pitchFamily="65" charset="-120"/>
                        </a:rPr>
                        <a:t>Ling Hang Yew, R., </a:t>
                      </a:r>
                      <a:r>
                        <a:rPr lang="en-US" altLang="zh-TW" sz="1800" dirty="0" err="1" smtClean="0">
                          <a:latin typeface="標楷體" panose="03000509000000000000" pitchFamily="65" charset="-120"/>
                          <a:ea typeface="標楷體" panose="03000509000000000000" pitchFamily="65" charset="-120"/>
                        </a:rPr>
                        <a:t>Binti</a:t>
                      </a:r>
                      <a:r>
                        <a:rPr lang="en-US" altLang="zh-TW" sz="1800" dirty="0" smtClean="0">
                          <a:latin typeface="標楷體" panose="03000509000000000000" pitchFamily="65" charset="-120"/>
                          <a:ea typeface="標楷體" panose="03000509000000000000" pitchFamily="65" charset="-120"/>
                        </a:rPr>
                        <a:t> </a:t>
                      </a:r>
                      <a:r>
                        <a:rPr lang="en-US" altLang="zh-TW" sz="1800" dirty="0" err="1" smtClean="0">
                          <a:latin typeface="標楷體" panose="03000509000000000000" pitchFamily="65" charset="-120"/>
                          <a:ea typeface="標楷體" panose="03000509000000000000" pitchFamily="65" charset="-120"/>
                        </a:rPr>
                        <a:t>Suhaidi</a:t>
                      </a:r>
                      <a:r>
                        <a:rPr lang="en-US" altLang="zh-TW" sz="1800" dirty="0" smtClean="0">
                          <a:latin typeface="標楷體" panose="03000509000000000000" pitchFamily="65" charset="-120"/>
                          <a:ea typeface="標楷體" panose="03000509000000000000" pitchFamily="65" charset="-120"/>
                        </a:rPr>
                        <a:t>, S., </a:t>
                      </a:r>
                      <a:r>
                        <a:rPr lang="en-US" altLang="zh-TW" sz="1800" dirty="0" err="1" smtClean="0">
                          <a:latin typeface="標楷體" panose="03000509000000000000" pitchFamily="65" charset="-120"/>
                          <a:ea typeface="標楷體" panose="03000509000000000000" pitchFamily="65" charset="-120"/>
                        </a:rPr>
                        <a:t>Seewoochurn</a:t>
                      </a:r>
                      <a:r>
                        <a:rPr lang="en-US" altLang="zh-TW" sz="1800" dirty="0" smtClean="0">
                          <a:latin typeface="標楷體" panose="03000509000000000000" pitchFamily="65" charset="-120"/>
                          <a:ea typeface="標楷體" panose="03000509000000000000" pitchFamily="65" charset="-120"/>
                        </a:rPr>
                        <a:t>, P., Kumar </a:t>
                      </a:r>
                      <a:r>
                        <a:rPr lang="en-US" altLang="zh-TW" sz="1800" dirty="0" err="1" smtClean="0">
                          <a:latin typeface="標楷體" panose="03000509000000000000" pitchFamily="65" charset="-120"/>
                          <a:ea typeface="標楷體" panose="03000509000000000000" pitchFamily="65" charset="-120"/>
                        </a:rPr>
                        <a:t>Sevamalai</a:t>
                      </a:r>
                      <a:r>
                        <a:rPr lang="en-US" altLang="zh-TW" sz="1800" dirty="0" smtClean="0">
                          <a:latin typeface="標楷體" panose="03000509000000000000" pitchFamily="65" charset="-120"/>
                          <a:ea typeface="標楷體" panose="03000509000000000000" pitchFamily="65" charset="-120"/>
                        </a:rPr>
                        <a:t>, V. (2018)</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0" algn="l" defTabSz="914400" rtl="0" eaLnBrk="1" latinLnBrk="0" hangingPunct="1"/>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Social Network Influencers’</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 </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Engagement Rate Algorithm Using Instagram Data</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0" algn="l" defTabSz="914400" rtl="0" eaLnBrk="1" latinLnBrk="0" hangingPunct="1"/>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基於追蹤者數量、按讚數、留言數、用戶知名度、影片觀看數、文章觸及率等因素，採用不同比重加權計算</a:t>
                      </a:r>
                      <a:endParaRPr lang="zh-TW" altLang="en-US" sz="1800" kern="1200" baseline="0" dirty="0">
                        <a:solidFill>
                          <a:srgbClr val="FF0000"/>
                        </a:solidFill>
                        <a:effectLst/>
                        <a:latin typeface="Times New Roman" panose="02020603050405020304" pitchFamily="18" charset="0"/>
                        <a:ea typeface="標楷體" panose="03000509000000000000" pitchFamily="65" charset="-120"/>
                        <a:cs typeface="+mn-cs"/>
                      </a:endParaRPr>
                    </a:p>
                  </a:txBody>
                  <a:tcPr anchor="ctr"/>
                </a:tc>
                <a:extLst>
                  <a:ext uri="{0D108BD9-81ED-4DB2-BD59-A6C34878D82A}">
                    <a16:rowId xmlns:a16="http://schemas.microsoft.com/office/drawing/2014/main" val="2425399074"/>
                  </a:ext>
                </a:extLst>
              </a:tr>
              <a:tr h="1315715">
                <a:tc>
                  <a:txBody>
                    <a:bodyPr/>
                    <a:lstStyle/>
                    <a:p>
                      <a:pPr marL="0" algn="l" defTabSz="914400" rtl="0" eaLnBrk="1" latinLnBrk="0" hangingPunct="1"/>
                      <a:r>
                        <a:rPr lang="zh-TW" altLang="en-US" sz="1800" dirty="0" smtClean="0">
                          <a:latin typeface="標楷體" panose="03000509000000000000" pitchFamily="65" charset="-120"/>
                          <a:ea typeface="標楷體" panose="03000509000000000000" pitchFamily="65" charset="-120"/>
                        </a:rPr>
                        <a:t>陳佳雯</a:t>
                      </a:r>
                      <a:r>
                        <a:rPr lang="en-US" altLang="zh-TW" sz="1800" dirty="0" smtClean="0">
                          <a:latin typeface="標楷體" panose="03000509000000000000" pitchFamily="65" charset="-120"/>
                          <a:ea typeface="標楷體" panose="03000509000000000000" pitchFamily="65" charset="-120"/>
                        </a:rPr>
                        <a:t>(2017)</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0" algn="l" defTabSz="914400" rtl="0" eaLnBrk="1" latinLnBrk="0" hangingPunct="1"/>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探討美食圖片內容力及社群影響力對按讚行為之影響 </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 </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以</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Instagram</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為例</a:t>
                      </a:r>
                    </a:p>
                    <a:p>
                      <a:pPr marL="0" algn="l" defTabSz="914400" rtl="0" eaLnBrk="1" latinLnBrk="0" hangingPunct="1"/>
                      <a:endPar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讚數</a:t>
                      </a:r>
                      <a:endPar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endParaRPr>
                    </a:p>
                    <a:p>
                      <a:pPr marL="285750" indent="-285750" algn="l" defTabSz="914400" rtl="0" eaLnBrk="1" latinLnBrk="0" hangingPunct="1">
                        <a:buFont typeface="Arial" panose="020B0604020202020204" pitchFamily="34" charset="0"/>
                        <a:buChar char="•"/>
                      </a:pP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留言：</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Instagram</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的留言現象較不盛行</a:t>
                      </a:r>
                      <a:endPar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endParaRPr>
                    </a:p>
                    <a:p>
                      <a:pPr marL="285750" indent="-285750" algn="l" defTabSz="914400" rtl="0" eaLnBrk="1" latinLnBrk="0" hangingPunct="1">
                        <a:buFont typeface="Arial" panose="020B0604020202020204" pitchFamily="34" charset="0"/>
                        <a:buChar char="•"/>
                      </a:pP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分享：僅限將</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Instagram</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的貼文分享到其他的社群上，無法有效擴散</a:t>
                      </a:r>
                    </a:p>
                  </a:txBody>
                  <a:tcPr anchor="ctr"/>
                </a:tc>
                <a:extLst>
                  <a:ext uri="{0D108BD9-81ED-4DB2-BD59-A6C34878D82A}">
                    <a16:rowId xmlns:a16="http://schemas.microsoft.com/office/drawing/2014/main" val="10002"/>
                  </a:ext>
                </a:extLst>
              </a:tr>
            </a:tbl>
          </a:graphicData>
        </a:graphic>
      </p:graphicFrame>
      <p:sp>
        <p:nvSpPr>
          <p:cNvPr id="18" name="文本框 386"/>
          <p:cNvSpPr txBox="1"/>
          <p:nvPr/>
        </p:nvSpPr>
        <p:spPr>
          <a:xfrm>
            <a:off x="1011761" y="1009735"/>
            <a:ext cx="1723541"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影響力權重</a:t>
            </a:r>
            <a:endParaRPr lang="zh-TW" altLang="en-US" sz="2400" dirty="0">
              <a:solidFill>
                <a:srgbClr val="157E9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52121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17</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5" name="矩形 4"/>
          <p:cNvSpPr/>
          <p:nvPr/>
        </p:nvSpPr>
        <p:spPr>
          <a:xfrm>
            <a:off x="3711935" y="448459"/>
            <a:ext cx="3518904"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將評論利用情緒分析轉為評分</a:t>
            </a:r>
            <a:endParaRPr lang="en-US" altLang="zh-CN" sz="2000" b="1" dirty="0">
              <a:latin typeface="標楷體" panose="03000509000000000000" pitchFamily="65" charset="-120"/>
              <a:ea typeface="標楷體" panose="03000509000000000000" pitchFamily="65" charset="-120"/>
            </a:endParaRP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9" name="圆角矩形 66"/>
          <p:cNvSpPr/>
          <p:nvPr/>
        </p:nvSpPr>
        <p:spPr>
          <a:xfrm rot="10800000" flipV="1">
            <a:off x="582902" y="118490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011762" y="1520983"/>
            <a:ext cx="1764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sp>
        <p:nvSpPr>
          <p:cNvPr id="18" name="文本框 386"/>
          <p:cNvSpPr txBox="1"/>
          <p:nvPr/>
        </p:nvSpPr>
        <p:spPr>
          <a:xfrm>
            <a:off x="1185880" y="984517"/>
            <a:ext cx="1415764" cy="525974"/>
          </a:xfrm>
          <a:prstGeom prst="rect">
            <a:avLst/>
          </a:prstGeom>
          <a:noFill/>
        </p:spPr>
        <p:txBody>
          <a:bodyPr wrap="none" lIns="91436" tIns="45718" rIns="91436" bIns="45718" rtlCol="0">
            <a:spAutoFit/>
          </a:bodyPr>
          <a:lstStyle/>
          <a:p>
            <a:pPr>
              <a:lnSpc>
                <a:spcPct val="130000"/>
              </a:lnSpc>
            </a:pPr>
            <a:r>
              <a:rPr lang="zh-TW" altLang="en-US" sz="2400" dirty="0" smtClean="0">
                <a:solidFill>
                  <a:srgbClr val="157E9F"/>
                </a:solidFill>
                <a:latin typeface="標楷體" panose="03000509000000000000" pitchFamily="65" charset="-120"/>
                <a:ea typeface="標楷體" panose="03000509000000000000" pitchFamily="65" charset="-120"/>
              </a:rPr>
              <a:t>評分計算</a:t>
            </a:r>
            <a:endParaRPr lang="zh-TW" altLang="en-US" sz="2400" dirty="0">
              <a:solidFill>
                <a:srgbClr val="157E9F"/>
              </a:solidFill>
              <a:latin typeface="標楷體" panose="03000509000000000000" pitchFamily="65" charset="-120"/>
              <a:ea typeface="標楷體" panose="03000509000000000000" pitchFamily="65" charset="-120"/>
            </a:endParaRPr>
          </a:p>
        </p:txBody>
      </p:sp>
      <p:pic>
        <p:nvPicPr>
          <p:cNvPr id="4098" name="圖片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517" y="2669516"/>
            <a:ext cx="5086977" cy="1978269"/>
          </a:xfrm>
          <a:prstGeom prst="rect">
            <a:avLst/>
          </a:prstGeom>
          <a:noFill/>
          <a:extLst>
            <a:ext uri="{909E8E84-426E-40DD-AFC4-6F175D3DCCD1}">
              <a14:hiddenFill xmlns:a14="http://schemas.microsoft.com/office/drawing/2010/main">
                <a:solidFill>
                  <a:srgbClr val="FFFFFF"/>
                </a:solidFill>
              </a14:hiddenFill>
            </a:ext>
          </a:extLst>
        </p:spPr>
      </p:pic>
      <p:pic>
        <p:nvPicPr>
          <p:cNvPr id="4097" name="圖片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8626" y="3301340"/>
            <a:ext cx="5018830" cy="9347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2220686" y="217340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1" name="Rectangle 4"/>
          <p:cNvSpPr>
            <a:spLocks noChangeArrowheads="1"/>
          </p:cNvSpPr>
          <p:nvPr/>
        </p:nvSpPr>
        <p:spPr bwMode="auto">
          <a:xfrm>
            <a:off x="1653986" y="4781846"/>
            <a:ext cx="411589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情緒</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詞的情緒分數</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Kaviya</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等人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(2017))</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7006442" y="4414011"/>
            <a:ext cx="3942607" cy="36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評論</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的情緒分數</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Kaviya</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等人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(2017))</a:t>
            </a:r>
          </a:p>
        </p:txBody>
      </p:sp>
    </p:spTree>
    <p:extLst>
      <p:ext uri="{BB962C8B-B14F-4D97-AF65-F5344CB8AC3E}">
        <p14:creationId xmlns:p14="http://schemas.microsoft.com/office/powerpoint/2010/main" val="10539071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18</a:t>
            </a:fld>
            <a:endParaRPr lang="zh-CN" altLang="en-US" dirty="0"/>
          </a:p>
        </p:txBody>
      </p:sp>
      <p:sp>
        <p:nvSpPr>
          <p:cNvPr id="4" name="矩形 3"/>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6" name="矩形 5"/>
          <p:cNvSpPr/>
          <p:nvPr/>
        </p:nvSpPr>
        <p:spPr>
          <a:xfrm>
            <a:off x="3607001" y="448459"/>
            <a:ext cx="3262424"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設計線性規劃法之評分機制</a:t>
            </a:r>
            <a:endParaRPr lang="zh-TW" altLang="en-US" sz="2000" b="1" dirty="0">
              <a:latin typeface="標楷體" panose="03000509000000000000" pitchFamily="65" charset="-120"/>
              <a:ea typeface="標楷體" panose="03000509000000000000" pitchFamily="65" charset="-120"/>
            </a:endParaRPr>
          </a:p>
        </p:txBody>
      </p:sp>
      <p:sp>
        <p:nvSpPr>
          <p:cNvPr id="7"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9" name="圆角矩形 66"/>
          <p:cNvSpPr/>
          <p:nvPr/>
        </p:nvSpPr>
        <p:spPr>
          <a:xfrm rot="10800000" flipV="1">
            <a:off x="582902" y="118490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011762" y="1520983"/>
            <a:ext cx="2268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sp>
        <p:nvSpPr>
          <p:cNvPr id="14" name="TextBox 36"/>
          <p:cNvSpPr txBox="1">
            <a:spLocks noChangeArrowheads="1"/>
          </p:cNvSpPr>
          <p:nvPr/>
        </p:nvSpPr>
        <p:spPr bwMode="auto">
          <a:xfrm>
            <a:off x="719020" y="1638838"/>
            <a:ext cx="795116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僅利用兩個現有情緒辭典進行情緒分析法搭配權重概念調整</a:t>
            </a:r>
            <a:r>
              <a:rPr lang="zh-TW" altLang="en-US" sz="2000" dirty="0" smtClean="0">
                <a:latin typeface="標楷體" panose="03000509000000000000" pitchFamily="65" charset="-120"/>
                <a:ea typeface="標楷體" panose="03000509000000000000" pitchFamily="65" charset="-120"/>
              </a:rPr>
              <a:t>評分</a:t>
            </a:r>
            <a:endParaRPr lang="en-US" altLang="zh-TW" sz="2000" dirty="0" smtClean="0">
              <a:latin typeface="標楷體" panose="03000509000000000000" pitchFamily="65" charset="-120"/>
              <a:ea typeface="標楷體" panose="03000509000000000000" pitchFamily="65" charset="-120"/>
            </a:endParaRPr>
          </a:p>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測試正規化後的</a:t>
            </a:r>
            <a:r>
              <a:rPr lang="zh-TW" altLang="en-US" sz="2000" dirty="0" smtClean="0">
                <a:latin typeface="標楷體" panose="03000509000000000000" pitchFamily="65" charset="-120"/>
                <a:ea typeface="標楷體" panose="03000509000000000000" pitchFamily="65" charset="-120"/>
              </a:rPr>
              <a:t>結果</a:t>
            </a:r>
            <a:endParaRPr lang="en-US" altLang="zh-TW" sz="2000" dirty="0" smtClean="0">
              <a:latin typeface="標楷體" panose="03000509000000000000" pitchFamily="65" charset="-120"/>
              <a:ea typeface="標楷體" panose="03000509000000000000" pitchFamily="65" charset="-120"/>
            </a:endParaRPr>
          </a:p>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測試不同平均方式</a:t>
            </a:r>
          </a:p>
        </p:txBody>
      </p:sp>
      <mc:AlternateContent xmlns:mc="http://schemas.openxmlformats.org/markup-compatibility/2006">
        <mc:Choice xmlns:a14="http://schemas.microsoft.com/office/drawing/2010/main" Requires="a14">
          <p:sp>
            <p:nvSpPr>
              <p:cNvPr id="15" name="矩形 14"/>
              <p:cNvSpPr/>
              <p:nvPr/>
            </p:nvSpPr>
            <p:spPr>
              <a:xfrm>
                <a:off x="3760065" y="2187547"/>
                <a:ext cx="7746670" cy="84856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TW" altLang="en-US">
                          <a:latin typeface="Cambria Math" panose="02040503050406030204" pitchFamily="18" charset="0"/>
                        </a:rPr>
                        <m:t>店</m:t>
                      </m:r>
                      <m:r>
                        <a:rPr lang="zh-TW" altLang="en-US" i="0">
                          <a:latin typeface="Cambria Math" panose="02040503050406030204" pitchFamily="18" charset="0"/>
                        </a:rPr>
                        <m:t>家總評分</m:t>
                      </m:r>
                      <m:r>
                        <a:rPr lang="zh-TW" altLang="en-US" i="0">
                          <a:latin typeface="Cambria Math" panose="02040503050406030204" pitchFamily="18" charset="0"/>
                        </a:rPr>
                        <m:t>=</m:t>
                      </m:r>
                      <m:d>
                        <m:dPr>
                          <m:ctrlPr>
                            <a:rPr lang="zh-TW" altLang="en-US" i="1">
                              <a:latin typeface="Cambria Math" panose="02040503050406030204" pitchFamily="18" charset="0"/>
                            </a:rPr>
                          </m:ctrlPr>
                        </m:dPr>
                        <m:e>
                          <m:nary>
                            <m:naryPr>
                              <m:chr m:val="∑"/>
                              <m:limLoc m:val="undOvr"/>
                              <m:ctrlPr>
                                <a:rPr lang="zh-TW" altLang="en-US" i="1">
                                  <a:latin typeface="Cambria Math" panose="02040503050406030204" pitchFamily="18" charset="0"/>
                                </a:rPr>
                              </m:ctrlPr>
                            </m:naryPr>
                            <m:sub>
                              <m:r>
                                <a:rPr lang="zh-TW" altLang="en-US" i="1">
                                  <a:latin typeface="Cambria Math" panose="02040503050406030204" pitchFamily="18" charset="0"/>
                                </a:rPr>
                                <m:t>𝑖</m:t>
                              </m:r>
                            </m:sub>
                            <m:sup>
                              <m:r>
                                <a:rPr lang="zh-TW" altLang="en-US" i="1">
                                  <a:latin typeface="Cambria Math" panose="02040503050406030204" pitchFamily="18" charset="0"/>
                                </a:rPr>
                                <m:t>𝑛</m:t>
                              </m:r>
                            </m:sup>
                            <m:e>
                              <m:d>
                                <m:dPr>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d>
                                        <m:dPr>
                                          <m:ctrlPr>
                                            <a:rPr lang="zh-TW" altLang="en-US" i="1">
                                              <a:latin typeface="Cambria Math" panose="02040503050406030204" pitchFamily="18" charset="0"/>
                                            </a:rPr>
                                          </m:ctrlPr>
                                        </m:dPr>
                                        <m:e>
                                          <m:r>
                                            <a:rPr lang="zh-TW" altLang="en-US" i="0">
                                              <a:latin typeface="Cambria Math" panose="02040503050406030204" pitchFamily="18" charset="0"/>
                                            </a:rPr>
                                            <m:t>各情緒詞彙的情緒分數加總</m:t>
                                          </m:r>
                                        </m:e>
                                      </m:d>
                                    </m:e>
                                    <m:sub>
                                      <m:r>
                                        <a:rPr lang="zh-TW" altLang="en-US" i="1">
                                          <a:latin typeface="Cambria Math" panose="02040503050406030204" pitchFamily="18" charset="0"/>
                                        </a:rPr>
                                        <m:t>𝑖</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d>
                                        <m:dPr>
                                          <m:ctrlPr>
                                            <a:rPr lang="zh-TW" altLang="en-US" i="1">
                                              <a:latin typeface="Cambria Math" panose="02040503050406030204" pitchFamily="18" charset="0"/>
                                            </a:rPr>
                                          </m:ctrlPr>
                                        </m:dPr>
                                        <m:e>
                                          <m:r>
                                            <a:rPr lang="zh-TW" altLang="en-US" i="0">
                                              <a:latin typeface="Cambria Math" panose="02040503050406030204" pitchFamily="18" charset="0"/>
                                            </a:rPr>
                                            <m:t>評論按讚數</m:t>
                                          </m:r>
                                        </m:e>
                                      </m:d>
                                    </m:e>
                                    <m:sub>
                                      <m:r>
                                        <a:rPr lang="zh-TW" altLang="en-US" i="1">
                                          <a:latin typeface="Cambria Math" panose="02040503050406030204" pitchFamily="18" charset="0"/>
                                        </a:rPr>
                                        <m:t>𝑖</m:t>
                                      </m:r>
                                    </m:sub>
                                  </m:sSub>
                                </m:e>
                              </m:d>
                            </m:e>
                          </m:nary>
                        </m:e>
                      </m:d>
                      <m:r>
                        <a:rPr lang="zh-TW" altLang="en-US" i="0">
                          <a:latin typeface="Cambria Math" panose="02040503050406030204" pitchFamily="18" charset="0"/>
                        </a:rPr>
                        <m:t>÷</m:t>
                      </m:r>
                      <m:r>
                        <a:rPr lang="zh-TW" altLang="en-US" i="1">
                          <a:latin typeface="Cambria Math" panose="02040503050406030204" pitchFamily="18" charset="0"/>
                        </a:rPr>
                        <m:t>𝑛</m:t>
                      </m:r>
                    </m:oMath>
                  </m:oMathPara>
                </a14:m>
                <a:endParaRPr lang="zh-TW" altLang="en-US" dirty="0"/>
              </a:p>
            </p:txBody>
          </p:sp>
        </mc:Choice>
        <mc:Fallback>
          <p:sp>
            <p:nvSpPr>
              <p:cNvPr id="15" name="矩形 14"/>
              <p:cNvSpPr>
                <a:spLocks noRot="1" noChangeAspect="1" noMove="1" noResize="1" noEditPoints="1" noAdjustHandles="1" noChangeArrowheads="1" noChangeShapeType="1" noTextEdit="1"/>
              </p:cNvSpPr>
              <p:nvPr/>
            </p:nvSpPr>
            <p:spPr>
              <a:xfrm>
                <a:off x="3760065" y="2187547"/>
                <a:ext cx="7746670" cy="848566"/>
              </a:xfrm>
              <a:prstGeom prst="rect">
                <a:avLst/>
              </a:prstGeom>
              <a:blipFill>
                <a:blip r:embed="rId3"/>
                <a:stretch>
                  <a:fillRect/>
                </a:stretch>
              </a:blipFill>
            </p:spPr>
            <p:txBody>
              <a:bodyPr/>
              <a:lstStyle/>
              <a:p>
                <a:r>
                  <a:rPr lang="zh-TW" altLang="en-US">
                    <a:noFill/>
                  </a:rPr>
                  <a:t> </a:t>
                </a:r>
              </a:p>
            </p:txBody>
          </p:sp>
        </mc:Fallback>
      </mc:AlternateContent>
      <p:sp>
        <p:nvSpPr>
          <p:cNvPr id="16" name="矩形 15"/>
          <p:cNvSpPr/>
          <p:nvPr/>
        </p:nvSpPr>
        <p:spPr>
          <a:xfrm>
            <a:off x="6088865" y="2950370"/>
            <a:ext cx="2954655" cy="369332"/>
          </a:xfrm>
          <a:prstGeom prst="rect">
            <a:avLst/>
          </a:prstGeom>
        </p:spPr>
        <p:txBody>
          <a:bodyPr wrap="none">
            <a:spAutoFit/>
          </a:bodyPr>
          <a:lstStyle/>
          <a:p>
            <a:r>
              <a:rPr lang="zh-TW" altLang="zh-TW" dirty="0">
                <a:ea typeface="標楷體" panose="03000509000000000000" pitchFamily="65" charset="-120"/>
                <a:cs typeface="Times New Roman" panose="02020603050405020304" pitchFamily="18" charset="0"/>
              </a:rPr>
              <a:t>公式一、</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情緒分析結合權重</a:t>
            </a:r>
            <a:endParaRPr lang="zh-TW" altLang="en-US" dirty="0"/>
          </a:p>
        </p:txBody>
      </p:sp>
      <p:sp>
        <p:nvSpPr>
          <p:cNvPr id="17" name="矩形 16"/>
          <p:cNvSpPr/>
          <p:nvPr/>
        </p:nvSpPr>
        <p:spPr>
          <a:xfrm>
            <a:off x="3350855" y="5852289"/>
            <a:ext cx="3185487" cy="507831"/>
          </a:xfrm>
          <a:prstGeom prst="rect">
            <a:avLst/>
          </a:prstGeom>
        </p:spPr>
        <p:txBody>
          <a:bodyPr wrap="none">
            <a:spAutoFit/>
          </a:bodyPr>
          <a:lstStyle/>
          <a:p>
            <a:pPr marL="609600" indent="304800" algn="ctr">
              <a:lnSpc>
                <a:spcPct val="150000"/>
              </a:lnSpc>
              <a:spcAft>
                <a:spcPts val="0"/>
              </a:spcAft>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公式二、線性規劃法</a:t>
            </a:r>
          </a:p>
        </p:txBody>
      </p:sp>
      <mc:AlternateContent xmlns:mc="http://schemas.openxmlformats.org/markup-compatibility/2006">
        <mc:Choice xmlns:a14="http://schemas.microsoft.com/office/drawing/2010/main" Requires="a14">
          <p:sp>
            <p:nvSpPr>
              <p:cNvPr id="18" name="矩形 17"/>
              <p:cNvSpPr/>
              <p:nvPr/>
            </p:nvSpPr>
            <p:spPr>
              <a:xfrm>
                <a:off x="579571" y="5208750"/>
                <a:ext cx="11013719" cy="84856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TW" altLang="en-US">
                          <a:latin typeface="Cambria Math" panose="02040503050406030204" pitchFamily="18" charset="0"/>
                        </a:rPr>
                        <m:t>店</m:t>
                      </m:r>
                      <m:r>
                        <a:rPr lang="zh-TW" altLang="en-US" i="0">
                          <a:latin typeface="Cambria Math" panose="02040503050406030204" pitchFamily="18" charset="0"/>
                        </a:rPr>
                        <m:t>家總評分</m:t>
                      </m:r>
                      <m:r>
                        <a:rPr lang="zh-TW" altLang="en-US" i="0">
                          <a:latin typeface="Cambria Math" panose="02040503050406030204" pitchFamily="18" charset="0"/>
                        </a:rPr>
                        <m:t>=</m:t>
                      </m:r>
                      <m:d>
                        <m:dPr>
                          <m:ctrlPr>
                            <a:rPr lang="zh-TW" altLang="en-US" i="1">
                              <a:latin typeface="Cambria Math" panose="02040503050406030204" pitchFamily="18" charset="0"/>
                            </a:rPr>
                          </m:ctrlPr>
                        </m:dPr>
                        <m:e>
                          <m:nary>
                            <m:naryPr>
                              <m:chr m:val="∑"/>
                              <m:limLoc m:val="undOvr"/>
                              <m:ctrlPr>
                                <a:rPr lang="zh-TW" altLang="en-US" i="1">
                                  <a:latin typeface="Cambria Math" panose="02040503050406030204" pitchFamily="18" charset="0"/>
                                </a:rPr>
                              </m:ctrlPr>
                            </m:naryPr>
                            <m:sub>
                              <m:r>
                                <a:rPr lang="zh-TW" altLang="en-US" i="1">
                                  <a:latin typeface="Cambria Math" panose="02040503050406030204" pitchFamily="18" charset="0"/>
                                </a:rPr>
                                <m:t>𝑖</m:t>
                              </m:r>
                            </m:sub>
                            <m:sup>
                              <m:r>
                                <a:rPr lang="zh-TW" altLang="en-US" i="1">
                                  <a:latin typeface="Cambria Math" panose="02040503050406030204" pitchFamily="18" charset="0"/>
                                </a:rPr>
                                <m:t>𝑛</m:t>
                              </m:r>
                            </m:sup>
                            <m:e>
                              <m:d>
                                <m:dPr>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d>
                                        <m:dPr>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r>
                                                <a:rPr lang="zh-TW" altLang="en-US" i="1">
                                                  <a:latin typeface="Cambria Math" panose="02040503050406030204" pitchFamily="18" charset="0"/>
                                                </a:rPr>
                                                <m:t>𝑤</m:t>
                                              </m:r>
                                            </m:e>
                                            <m:sub>
                                              <m:r>
                                                <a:rPr lang="zh-TW" altLang="en-US" i="0">
                                                  <a:latin typeface="Cambria Math" panose="02040503050406030204" pitchFamily="18" charset="0"/>
                                                </a:rPr>
                                                <m:t>1</m:t>
                                              </m:r>
                                            </m:sub>
                                          </m:sSub>
                                          <m:r>
                                            <a:rPr lang="zh-TW" altLang="en-US" i="0">
                                              <a:latin typeface="Cambria Math" panose="02040503050406030204" pitchFamily="18" charset="0"/>
                                            </a:rPr>
                                            <m:t>∗</m:t>
                                          </m:r>
                                          <m:r>
                                            <m:rPr>
                                              <m:sty m:val="p"/>
                                            </m:rPr>
                                            <a:rPr lang="zh-TW" altLang="en-US" i="0">
                                              <a:latin typeface="Cambria Math" panose="02040503050406030204" pitchFamily="18" charset="0"/>
                                            </a:rPr>
                                            <m:t>antusd</m:t>
                                          </m:r>
                                          <m:r>
                                            <a:rPr lang="zh-TW" altLang="en-US" i="0">
                                              <a:latin typeface="Cambria Math" panose="02040503050406030204" pitchFamily="18" charset="0"/>
                                            </a:rPr>
                                            <m:t>辭典</m:t>
                                          </m:r>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𝑤</m:t>
                                              </m:r>
                                            </m:e>
                                            <m:sub>
                                              <m:r>
                                                <a:rPr lang="zh-TW" altLang="en-US" i="0">
                                                  <a:latin typeface="Cambria Math" panose="02040503050406030204" pitchFamily="18" charset="0"/>
                                                </a:rPr>
                                                <m:t>2</m:t>
                                              </m:r>
                                            </m:sub>
                                          </m:sSub>
                                          <m:r>
                                            <a:rPr lang="zh-TW" altLang="en-US" i="0">
                                              <a:latin typeface="Cambria Math" panose="02040503050406030204" pitchFamily="18" charset="0"/>
                                            </a:rPr>
                                            <m:t>∗</m:t>
                                          </m:r>
                                          <m:r>
                                            <m:rPr>
                                              <m:sty m:val="p"/>
                                            </m:rPr>
                                            <a:rPr lang="zh-TW" altLang="en-US" i="0">
                                              <a:latin typeface="Cambria Math" panose="02040503050406030204" pitchFamily="18" charset="0"/>
                                            </a:rPr>
                                            <m:t>emoji</m:t>
                                          </m:r>
                                          <m:r>
                                            <a:rPr lang="zh-TW" altLang="en-US" i="0">
                                              <a:latin typeface="Cambria Math" panose="02040503050406030204" pitchFamily="18" charset="0"/>
                                            </a:rPr>
                                            <m:t> </m:t>
                                          </m:r>
                                          <m:r>
                                            <a:rPr lang="zh-TW" altLang="en-US" i="0">
                                              <a:latin typeface="Cambria Math" panose="02040503050406030204" pitchFamily="18" charset="0"/>
                                            </a:rPr>
                                            <m:t>辭典</m:t>
                                          </m:r>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𝑤</m:t>
                                              </m:r>
                                            </m:e>
                                            <m:sub>
                                              <m:r>
                                                <a:rPr lang="zh-TW" altLang="en-US" i="0">
                                                  <a:latin typeface="Cambria Math" panose="02040503050406030204" pitchFamily="18" charset="0"/>
                                                </a:rPr>
                                                <m:t>3</m:t>
                                              </m:r>
                                            </m:sub>
                                          </m:sSub>
                                          <m:r>
                                            <a:rPr lang="zh-TW" altLang="en-US" i="0">
                                              <a:latin typeface="Cambria Math" panose="02040503050406030204" pitchFamily="18" charset="0"/>
                                            </a:rPr>
                                            <m:t>∗</m:t>
                                          </m:r>
                                          <m:r>
                                            <a:rPr lang="zh-TW" altLang="en-US" i="0">
                                              <a:latin typeface="Cambria Math" panose="02040503050406030204" pitchFamily="18" charset="0"/>
                                            </a:rPr>
                                            <m:t>本研究標記情緒詞</m:t>
                                          </m:r>
                                        </m:e>
                                      </m:d>
                                    </m:e>
                                    <m:sub>
                                      <m:r>
                                        <a:rPr lang="zh-TW" altLang="en-US" i="1">
                                          <a:latin typeface="Cambria Math" panose="02040503050406030204" pitchFamily="18" charset="0"/>
                                        </a:rPr>
                                        <m:t>𝑖</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d>
                                        <m:dPr>
                                          <m:ctrlPr>
                                            <a:rPr lang="zh-TW" altLang="en-US" i="1">
                                              <a:latin typeface="Cambria Math" panose="02040503050406030204" pitchFamily="18" charset="0"/>
                                            </a:rPr>
                                          </m:ctrlPr>
                                        </m:dPr>
                                        <m:e>
                                          <m:r>
                                            <a:rPr lang="zh-TW" altLang="en-US" i="0">
                                              <a:latin typeface="Cambria Math" panose="02040503050406030204" pitchFamily="18" charset="0"/>
                                            </a:rPr>
                                            <m:t>評論按讚數</m:t>
                                          </m:r>
                                        </m:e>
                                      </m:d>
                                    </m:e>
                                    <m:sub>
                                      <m:r>
                                        <a:rPr lang="zh-TW" altLang="en-US" i="1">
                                          <a:latin typeface="Cambria Math" panose="02040503050406030204" pitchFamily="18" charset="0"/>
                                        </a:rPr>
                                        <m:t>𝑖</m:t>
                                      </m:r>
                                    </m:sub>
                                  </m:sSub>
                                </m:e>
                              </m:d>
                            </m:e>
                          </m:nary>
                        </m:e>
                      </m:d>
                      <m:r>
                        <a:rPr lang="zh-TW" altLang="en-US" i="0">
                          <a:latin typeface="Cambria Math" panose="02040503050406030204" pitchFamily="18" charset="0"/>
                        </a:rPr>
                        <m:t>÷</m:t>
                      </m:r>
                      <m:r>
                        <a:rPr lang="zh-TW" altLang="en-US" i="1">
                          <a:latin typeface="Cambria Math" panose="02040503050406030204" pitchFamily="18" charset="0"/>
                        </a:rPr>
                        <m:t>𝑛</m:t>
                      </m:r>
                    </m:oMath>
                  </m:oMathPara>
                </a14:m>
                <a:endParaRPr lang="zh-TW" altLang="en-US" dirty="0">
                  <a:latin typeface="標楷體" panose="03000509000000000000" pitchFamily="65" charset="-120"/>
                  <a:ea typeface="標楷體" panose="03000509000000000000" pitchFamily="65" charset="-120"/>
                </a:endParaRPr>
              </a:p>
            </p:txBody>
          </p:sp>
        </mc:Choice>
        <mc:Fallback>
          <p:sp>
            <p:nvSpPr>
              <p:cNvPr id="18" name="矩形 17"/>
              <p:cNvSpPr>
                <a:spLocks noRot="1" noChangeAspect="1" noMove="1" noResize="1" noEditPoints="1" noAdjustHandles="1" noChangeArrowheads="1" noChangeShapeType="1" noTextEdit="1"/>
              </p:cNvSpPr>
              <p:nvPr/>
            </p:nvSpPr>
            <p:spPr>
              <a:xfrm>
                <a:off x="579571" y="5208750"/>
                <a:ext cx="11013719" cy="848566"/>
              </a:xfrm>
              <a:prstGeom prst="rect">
                <a:avLst/>
              </a:prstGeom>
              <a:blipFill>
                <a:blip r:embed="rId4"/>
                <a:stretch>
                  <a:fillRect/>
                </a:stretch>
              </a:blipFill>
            </p:spPr>
            <p:txBody>
              <a:bodyPr/>
              <a:lstStyle/>
              <a:p>
                <a:r>
                  <a:rPr lang="zh-TW" altLang="en-US">
                    <a:noFill/>
                  </a:rPr>
                  <a:t> </a:t>
                </a:r>
              </a:p>
            </p:txBody>
          </p:sp>
        </mc:Fallback>
      </mc:AlternateContent>
      <p:sp>
        <p:nvSpPr>
          <p:cNvPr id="19" name="圆角矩形 66"/>
          <p:cNvSpPr/>
          <p:nvPr/>
        </p:nvSpPr>
        <p:spPr>
          <a:xfrm rot="10800000" flipV="1">
            <a:off x="582902" y="3579149"/>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20" name="直接连接符 68"/>
          <p:cNvCxnSpPr/>
          <p:nvPr/>
        </p:nvCxnSpPr>
        <p:spPr>
          <a:xfrm flipH="1">
            <a:off x="1011762" y="3915228"/>
            <a:ext cx="1764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1" name="文本框 386"/>
          <p:cNvSpPr txBox="1"/>
          <p:nvPr/>
        </p:nvSpPr>
        <p:spPr>
          <a:xfrm>
            <a:off x="1011761" y="3403980"/>
            <a:ext cx="1723541"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線性規劃法</a:t>
            </a:r>
            <a:endParaRPr lang="zh-TW" altLang="en-US" sz="2400" dirty="0">
              <a:solidFill>
                <a:srgbClr val="157E9F"/>
              </a:solidFill>
              <a:latin typeface="標楷體" panose="03000509000000000000" pitchFamily="65" charset="-120"/>
              <a:ea typeface="標楷體" panose="03000509000000000000" pitchFamily="65" charset="-120"/>
            </a:endParaRPr>
          </a:p>
        </p:txBody>
      </p:sp>
      <p:sp>
        <p:nvSpPr>
          <p:cNvPr id="22" name="文本框 386"/>
          <p:cNvSpPr txBox="1"/>
          <p:nvPr/>
        </p:nvSpPr>
        <p:spPr>
          <a:xfrm>
            <a:off x="1011761" y="1009735"/>
            <a:ext cx="2339094" cy="572460"/>
          </a:xfrm>
          <a:prstGeom prst="rect">
            <a:avLst/>
          </a:prstGeom>
          <a:noFill/>
        </p:spPr>
        <p:txBody>
          <a:bodyPr wrap="none" lIns="91436" tIns="45718" rIns="91436" bIns="45718" rtlCol="0">
            <a:spAutoFit/>
          </a:bodyPr>
          <a:lstStyle/>
          <a:p>
            <a:pPr>
              <a:lnSpc>
                <a:spcPct val="130000"/>
              </a:lnSpc>
            </a:pPr>
            <a:r>
              <a:rPr lang="zh-TW" altLang="en-US" sz="2400" dirty="0" smtClean="0">
                <a:solidFill>
                  <a:srgbClr val="157E9F"/>
                </a:solidFill>
                <a:latin typeface="標楷體" panose="03000509000000000000" pitchFamily="65" charset="-120"/>
                <a:ea typeface="標楷體" panose="03000509000000000000" pitchFamily="65" charset="-120"/>
              </a:rPr>
              <a:t>情緒分析辭典法</a:t>
            </a:r>
            <a:endParaRPr lang="zh-TW" altLang="en-US" sz="2400" dirty="0">
              <a:solidFill>
                <a:srgbClr val="157E9F"/>
              </a:solidFill>
              <a:latin typeface="標楷體" panose="03000509000000000000" pitchFamily="65" charset="-120"/>
              <a:ea typeface="標楷體" panose="03000509000000000000" pitchFamily="65" charset="-120"/>
            </a:endParaRPr>
          </a:p>
        </p:txBody>
      </p:sp>
      <p:sp>
        <p:nvSpPr>
          <p:cNvPr id="24" name="TextBox 36"/>
          <p:cNvSpPr txBox="1">
            <a:spLocks noChangeArrowheads="1"/>
          </p:cNvSpPr>
          <p:nvPr/>
        </p:nvSpPr>
        <p:spPr bwMode="auto">
          <a:xfrm>
            <a:off x="785082" y="4138985"/>
            <a:ext cx="7951168" cy="96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加入人工標記的餐飲領域</a:t>
            </a:r>
            <a:r>
              <a:rPr lang="zh-TW" altLang="en-US" sz="2000" dirty="0" smtClean="0">
                <a:latin typeface="標楷體" panose="03000509000000000000" pitchFamily="65" charset="-120"/>
                <a:ea typeface="標楷體" panose="03000509000000000000" pitchFamily="65" charset="-120"/>
              </a:rPr>
              <a:t>詞彙</a:t>
            </a:r>
            <a:endParaRPr lang="en-US" altLang="zh-TW" sz="2000" dirty="0" smtClean="0">
              <a:latin typeface="標楷體" panose="03000509000000000000" pitchFamily="65" charset="-120"/>
              <a:ea typeface="標楷體" panose="03000509000000000000" pitchFamily="65" charset="-120"/>
            </a:endParaRPr>
          </a:p>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結合三種不同型態的情緒詞之情緒分數</a:t>
            </a:r>
          </a:p>
        </p:txBody>
      </p:sp>
    </p:spTree>
    <p:extLst>
      <p:ext uri="{BB962C8B-B14F-4D97-AF65-F5344CB8AC3E}">
        <p14:creationId xmlns:p14="http://schemas.microsoft.com/office/powerpoint/2010/main" val="42330745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19</a:t>
            </a:fld>
            <a:endParaRPr lang="zh-CN" altLang="en-US" dirty="0"/>
          </a:p>
        </p:txBody>
      </p:sp>
      <p:sp>
        <p:nvSpPr>
          <p:cNvPr id="4" name="矩形 3"/>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7"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9" name="圆角矩形 66"/>
          <p:cNvSpPr/>
          <p:nvPr/>
        </p:nvSpPr>
        <p:spPr>
          <a:xfrm rot="10800000" flipV="1">
            <a:off x="582902" y="118490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011762" y="1520983"/>
            <a:ext cx="2880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sp>
        <p:nvSpPr>
          <p:cNvPr id="14" name="文本框 386"/>
          <p:cNvSpPr txBox="1"/>
          <p:nvPr/>
        </p:nvSpPr>
        <p:spPr>
          <a:xfrm>
            <a:off x="1011761" y="1009735"/>
            <a:ext cx="2954647"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機器學習分類演算法</a:t>
            </a:r>
            <a:endParaRPr lang="zh-TW" altLang="en-US" sz="2400" dirty="0">
              <a:solidFill>
                <a:srgbClr val="157E9F"/>
              </a:solidFill>
              <a:latin typeface="標楷體" panose="03000509000000000000" pitchFamily="65" charset="-120"/>
              <a:ea typeface="標楷體" panose="03000509000000000000" pitchFamily="65" charset="-120"/>
            </a:endParaRPr>
          </a:p>
        </p:txBody>
      </p:sp>
      <p:sp>
        <p:nvSpPr>
          <p:cNvPr id="17" name="矩形 16"/>
          <p:cNvSpPr/>
          <p:nvPr/>
        </p:nvSpPr>
        <p:spPr>
          <a:xfrm>
            <a:off x="3607001" y="457947"/>
            <a:ext cx="3900210" cy="400105"/>
          </a:xfrm>
          <a:prstGeom prst="rect">
            <a:avLst/>
          </a:prstGeom>
        </p:spPr>
        <p:txBody>
          <a:bodyPr wrap="squar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設計機器學習</a:t>
            </a:r>
            <a:r>
              <a:rPr lang="zh-TW" altLang="en-US" sz="2000" b="1" dirty="0" smtClean="0">
                <a:latin typeface="標楷體" panose="03000509000000000000" pitchFamily="65" charset="-120"/>
                <a:ea typeface="標楷體" panose="03000509000000000000" pitchFamily="65" charset="-120"/>
              </a:rPr>
              <a:t>分類法之評分機制</a:t>
            </a:r>
            <a:endParaRPr lang="zh-TW" altLang="en-US" sz="2000" b="1" dirty="0">
              <a:latin typeface="標楷體" panose="03000509000000000000" pitchFamily="65" charset="-120"/>
              <a:ea typeface="標楷體" panose="03000509000000000000" pitchFamily="65" charset="-120"/>
            </a:endParaRPr>
          </a:p>
        </p:txBody>
      </p:sp>
      <p:pic>
        <p:nvPicPr>
          <p:cNvPr id="18" name="圖片 17"/>
          <p:cNvPicPr>
            <a:picLocks noChangeAspect="1"/>
          </p:cNvPicPr>
          <p:nvPr/>
        </p:nvPicPr>
        <p:blipFill>
          <a:blip r:embed="rId3"/>
          <a:stretch>
            <a:fillRect/>
          </a:stretch>
        </p:blipFill>
        <p:spPr>
          <a:xfrm>
            <a:off x="7139075" y="1009735"/>
            <a:ext cx="4024471" cy="5545531"/>
          </a:xfrm>
          <a:prstGeom prst="rect">
            <a:avLst/>
          </a:prstGeom>
        </p:spPr>
      </p:pic>
      <p:sp>
        <p:nvSpPr>
          <p:cNvPr id="19" name="TextBox 36"/>
          <p:cNvSpPr txBox="1">
            <a:spLocks noChangeArrowheads="1"/>
          </p:cNvSpPr>
          <p:nvPr/>
        </p:nvSpPr>
        <p:spPr bwMode="auto">
          <a:xfrm>
            <a:off x="592032" y="2046957"/>
            <a:ext cx="602993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廣州帷策智能科技有限公司執行長江</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穎</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以隨機</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森林</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分類</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演算法</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預測</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第五</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屆《歌手》電視節目的決賽</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排名</a:t>
            </a:r>
            <a:r>
              <a:rPr lang="en-US" altLang="zh-TW" sz="2000" dirty="0">
                <a:latin typeface="Times New Roman" panose="02020603050405020304" pitchFamily="18" charset="0"/>
                <a:ea typeface="標楷體" panose="03000509000000000000" pitchFamily="65" charset="-120"/>
              </a:rPr>
              <a:t>(</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江穎</a:t>
            </a:r>
            <a:r>
              <a:rPr lang="en-US" altLang="zh-TW" sz="2000" dirty="0">
                <a:latin typeface="Times New Roman" panose="02020603050405020304" pitchFamily="18" charset="0"/>
                <a:ea typeface="標楷體" panose="03000509000000000000" pitchFamily="65" charset="-120"/>
              </a:rPr>
              <a:t>, 2017</a:t>
            </a:r>
            <a:r>
              <a:rPr lang="en-US" altLang="zh-TW" sz="2000" dirty="0" smtClean="0">
                <a:latin typeface="Times New Roman" panose="02020603050405020304" pitchFamily="18" charset="0"/>
                <a:ea typeface="標楷體" panose="03000509000000000000" pitchFamily="65" charset="-120"/>
              </a:rPr>
              <a:t>)</a:t>
            </a:r>
          </a:p>
          <a:p>
            <a:pPr marL="342900" indent="-342900">
              <a:lnSpc>
                <a:spcPct val="150000"/>
              </a:lnSpc>
              <a:spcBef>
                <a:spcPct val="0"/>
              </a:spcBef>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冠軍預測正確，四位排名預測誤差一名，其餘預測誤差皆在四名內</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spcBef>
                <a:spcPct val="0"/>
              </a:spcBef>
            </a:pPr>
            <a:endParaRPr lang="zh-TW" altLang="en-US" sz="20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7069409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2</a:t>
            </a:fld>
            <a:endParaRPr lang="zh-CN" altLang="en-US" dirty="0"/>
          </a:p>
        </p:txBody>
      </p:sp>
      <p:sp>
        <p:nvSpPr>
          <p:cNvPr id="3" name="文本框 69"/>
          <p:cNvSpPr txBox="1"/>
          <p:nvPr/>
        </p:nvSpPr>
        <p:spPr>
          <a:xfrm>
            <a:off x="5513954" y="1396429"/>
            <a:ext cx="2394858" cy="523220"/>
          </a:xfrm>
          <a:prstGeom prst="rect">
            <a:avLst/>
          </a:prstGeom>
          <a:noFill/>
        </p:spPr>
        <p:txBody>
          <a:bodyPr wrap="square" rtlCol="0">
            <a:spAutoFit/>
          </a:bodyPr>
          <a:lstStyle/>
          <a:p>
            <a:r>
              <a:rPr lang="zh-CN" altLang="en-US" sz="2800" b="1" dirty="0" smtClean="0">
                <a:solidFill>
                  <a:srgbClr val="157E9F"/>
                </a:solidFill>
                <a:latin typeface="標楷體" panose="03000509000000000000" pitchFamily="65" charset="-120"/>
                <a:ea typeface="標楷體" panose="03000509000000000000" pitchFamily="65" charset="-120"/>
              </a:rPr>
              <a:t>研究</a:t>
            </a:r>
            <a:r>
              <a:rPr lang="zh-TW" altLang="en-US" sz="2800" b="1" dirty="0" smtClean="0">
                <a:solidFill>
                  <a:srgbClr val="157E9F"/>
                </a:solidFill>
                <a:latin typeface="標楷體" panose="03000509000000000000" pitchFamily="65" charset="-120"/>
                <a:ea typeface="標楷體" panose="03000509000000000000" pitchFamily="65" charset="-120"/>
              </a:rPr>
              <a:t>主題</a:t>
            </a:r>
            <a:endParaRPr lang="zh-CN" altLang="en-US" sz="2800" b="1" dirty="0">
              <a:solidFill>
                <a:srgbClr val="157E9F"/>
              </a:solidFill>
              <a:latin typeface="標楷體" panose="03000509000000000000" pitchFamily="65" charset="-120"/>
              <a:ea typeface="標楷體" panose="03000509000000000000" pitchFamily="65" charset="-120"/>
            </a:endParaRPr>
          </a:p>
        </p:txBody>
      </p:sp>
      <p:sp>
        <p:nvSpPr>
          <p:cNvPr id="4" name="文本框 70"/>
          <p:cNvSpPr txBox="1"/>
          <p:nvPr/>
        </p:nvSpPr>
        <p:spPr>
          <a:xfrm>
            <a:off x="8750529" y="1412615"/>
            <a:ext cx="2394858" cy="523220"/>
          </a:xfrm>
          <a:prstGeom prst="rect">
            <a:avLst/>
          </a:prstGeom>
          <a:noFill/>
        </p:spPr>
        <p:txBody>
          <a:bodyPr wrap="square" rtlCol="0">
            <a:spAutoFit/>
          </a:bodyPr>
          <a:lstStyle/>
          <a:p>
            <a:r>
              <a:rPr lang="zh-TW" altLang="en-US" sz="2800" b="1" dirty="0" smtClean="0">
                <a:solidFill>
                  <a:srgbClr val="157E9F"/>
                </a:solidFill>
                <a:latin typeface="標楷體" panose="03000509000000000000" pitchFamily="65" charset="-120"/>
                <a:ea typeface="標楷體" panose="03000509000000000000" pitchFamily="65" charset="-120"/>
              </a:rPr>
              <a:t>文獻</a:t>
            </a:r>
            <a:r>
              <a:rPr lang="zh-TW" altLang="en-US" sz="2800" b="1" dirty="0">
                <a:solidFill>
                  <a:srgbClr val="157E9F"/>
                </a:solidFill>
                <a:latin typeface="標楷體" panose="03000509000000000000" pitchFamily="65" charset="-120"/>
                <a:ea typeface="標楷體" panose="03000509000000000000" pitchFamily="65" charset="-120"/>
              </a:rPr>
              <a:t>探討</a:t>
            </a:r>
            <a:endParaRPr lang="zh-CN" altLang="en-US" sz="2800" b="1" dirty="0">
              <a:solidFill>
                <a:srgbClr val="157E9F"/>
              </a:solidFill>
              <a:latin typeface="標楷體" panose="03000509000000000000" pitchFamily="65" charset="-120"/>
              <a:ea typeface="標楷體" panose="03000509000000000000" pitchFamily="65" charset="-120"/>
            </a:endParaRPr>
          </a:p>
        </p:txBody>
      </p:sp>
      <p:sp>
        <p:nvSpPr>
          <p:cNvPr id="5" name="文本框 71"/>
          <p:cNvSpPr txBox="1"/>
          <p:nvPr/>
        </p:nvSpPr>
        <p:spPr>
          <a:xfrm>
            <a:off x="5481140" y="3093660"/>
            <a:ext cx="2394858" cy="523220"/>
          </a:xfrm>
          <a:prstGeom prst="rect">
            <a:avLst/>
          </a:prstGeom>
          <a:noFill/>
        </p:spPr>
        <p:txBody>
          <a:bodyPr wrap="square" rtlCol="0">
            <a:spAutoFit/>
          </a:bodyPr>
          <a:lstStyle/>
          <a:p>
            <a:r>
              <a:rPr lang="zh-CN" altLang="en-US" sz="2800" b="1" dirty="0" smtClean="0">
                <a:solidFill>
                  <a:srgbClr val="157E9F"/>
                </a:solidFill>
                <a:latin typeface="標楷體" panose="03000509000000000000" pitchFamily="65" charset="-120"/>
                <a:ea typeface="標楷體" panose="03000509000000000000" pitchFamily="65" charset="-120"/>
              </a:rPr>
              <a:t>研究</a:t>
            </a:r>
            <a:r>
              <a:rPr lang="zh-TW" altLang="en-US" sz="2800" b="1" dirty="0">
                <a:solidFill>
                  <a:srgbClr val="157E9F"/>
                </a:solidFill>
                <a:latin typeface="標楷體" panose="03000509000000000000" pitchFamily="65" charset="-120"/>
                <a:ea typeface="標楷體" panose="03000509000000000000" pitchFamily="65" charset="-120"/>
              </a:rPr>
              <a:t>方法</a:t>
            </a:r>
            <a:endParaRPr lang="zh-CN" altLang="en-US" sz="2800" b="1" dirty="0">
              <a:solidFill>
                <a:srgbClr val="157E9F"/>
              </a:solidFill>
              <a:latin typeface="標楷體" panose="03000509000000000000" pitchFamily="65" charset="-120"/>
              <a:ea typeface="標楷體" panose="03000509000000000000" pitchFamily="65" charset="-120"/>
            </a:endParaRPr>
          </a:p>
        </p:txBody>
      </p:sp>
      <p:sp>
        <p:nvSpPr>
          <p:cNvPr id="6" name="文本框 72"/>
          <p:cNvSpPr txBox="1"/>
          <p:nvPr/>
        </p:nvSpPr>
        <p:spPr>
          <a:xfrm>
            <a:off x="6865939" y="4804784"/>
            <a:ext cx="2729704" cy="523220"/>
          </a:xfrm>
          <a:prstGeom prst="rect">
            <a:avLst/>
          </a:prstGeom>
          <a:noFill/>
        </p:spPr>
        <p:txBody>
          <a:bodyPr wrap="square" rtlCol="0">
            <a:spAutoFit/>
          </a:bodyPr>
          <a:lstStyle/>
          <a:p>
            <a:r>
              <a:rPr lang="zh-TW" altLang="en-US" sz="2800" b="1" dirty="0" smtClean="0">
                <a:solidFill>
                  <a:srgbClr val="157E9F"/>
                </a:solidFill>
                <a:latin typeface="標楷體" panose="03000509000000000000" pitchFamily="65" charset="-120"/>
                <a:ea typeface="標楷體" panose="03000509000000000000" pitchFamily="65" charset="-120"/>
              </a:rPr>
              <a:t>結論與未來展望</a:t>
            </a:r>
            <a:endParaRPr lang="zh-CN" altLang="en-US" sz="2800" b="1" dirty="0">
              <a:solidFill>
                <a:srgbClr val="157E9F"/>
              </a:solidFill>
              <a:latin typeface="標楷體" panose="03000509000000000000" pitchFamily="65" charset="-120"/>
              <a:ea typeface="標楷體" panose="03000509000000000000" pitchFamily="65" charset="-120"/>
            </a:endParaRPr>
          </a:p>
        </p:txBody>
      </p:sp>
      <p:sp>
        <p:nvSpPr>
          <p:cNvPr id="7" name="矩形 6"/>
          <p:cNvSpPr/>
          <p:nvPr/>
        </p:nvSpPr>
        <p:spPr>
          <a:xfrm>
            <a:off x="0" y="0"/>
            <a:ext cx="3033486"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93720" y="3268397"/>
            <a:ext cx="2454518" cy="923330"/>
          </a:xfrm>
          <a:prstGeom prst="rect">
            <a:avLst/>
          </a:prstGeom>
        </p:spPr>
        <p:txBody>
          <a:bodyPr wrap="none">
            <a:spAutoFit/>
          </a:bodyPr>
          <a:lstStyle/>
          <a:p>
            <a:r>
              <a:rPr kumimoji="1" lang="en-US" altLang="zh-TW" sz="5400" b="1" dirty="0" smtClean="0">
                <a:solidFill>
                  <a:schemeClr val="bg1"/>
                </a:solidFill>
                <a:latin typeface="Times New Roman" panose="02020603050405020304" pitchFamily="18" charset="0"/>
                <a:ea typeface="方正清刻本悦宋简体" panose="02000000000000000000" pitchFamily="2" charset="-122"/>
                <a:cs typeface="Times New Roman" panose="02020603050405020304" pitchFamily="18" charset="0"/>
              </a:rPr>
              <a:t>Agenda</a:t>
            </a:r>
            <a:endParaRPr kumimoji="1" lang="zh-CN" altLang="en-US" sz="5400" b="1" dirty="0">
              <a:solidFill>
                <a:schemeClr val="bg1"/>
              </a:solidFill>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9" name="文本框 127"/>
          <p:cNvSpPr txBox="1"/>
          <p:nvPr/>
        </p:nvSpPr>
        <p:spPr>
          <a:xfrm>
            <a:off x="8743888" y="3068240"/>
            <a:ext cx="2394858" cy="523220"/>
          </a:xfrm>
          <a:prstGeom prst="rect">
            <a:avLst/>
          </a:prstGeom>
          <a:noFill/>
        </p:spPr>
        <p:txBody>
          <a:bodyPr wrap="square" rtlCol="0">
            <a:spAutoFit/>
          </a:bodyPr>
          <a:lstStyle/>
          <a:p>
            <a:r>
              <a:rPr lang="zh-TW" altLang="en-US" sz="2800" b="1" dirty="0" smtClean="0">
                <a:solidFill>
                  <a:srgbClr val="157E9F"/>
                </a:solidFill>
                <a:latin typeface="標楷體" panose="03000509000000000000" pitchFamily="65" charset="-120"/>
                <a:ea typeface="標楷體" panose="03000509000000000000" pitchFamily="65" charset="-120"/>
              </a:rPr>
              <a:t>研究結果</a:t>
            </a:r>
            <a:r>
              <a:rPr lang="zh-CN" altLang="en-US" sz="2800" b="1" dirty="0" smtClean="0">
                <a:solidFill>
                  <a:srgbClr val="157E9F"/>
                </a:solidFill>
                <a:latin typeface="標楷體" panose="03000509000000000000" pitchFamily="65" charset="-120"/>
                <a:ea typeface="標楷體" panose="03000509000000000000" pitchFamily="65" charset="-120"/>
              </a:rPr>
              <a:t>分析</a:t>
            </a:r>
            <a:endParaRPr lang="zh-CN" altLang="en-US" sz="2800" b="1" dirty="0">
              <a:solidFill>
                <a:srgbClr val="157E9F"/>
              </a:solidFill>
              <a:latin typeface="標楷體" panose="03000509000000000000" pitchFamily="65" charset="-120"/>
              <a:ea typeface="標楷體" panose="03000509000000000000" pitchFamily="65" charset="-120"/>
            </a:endParaRPr>
          </a:p>
        </p:txBody>
      </p:sp>
      <p:sp>
        <p:nvSpPr>
          <p:cNvPr id="10" name="文本框 130"/>
          <p:cNvSpPr txBox="1"/>
          <p:nvPr/>
        </p:nvSpPr>
        <p:spPr>
          <a:xfrm>
            <a:off x="4624454" y="1502198"/>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01</a:t>
            </a:r>
            <a:endParaRPr lang="en-US" altLang="zh-CN" sz="4000" b="1" dirty="0">
              <a:solidFill>
                <a:srgbClr val="157E9F"/>
              </a:solidFill>
              <a:latin typeface="微软雅黑" pitchFamily="34" charset="-122"/>
              <a:ea typeface="微软雅黑" pitchFamily="34" charset="-122"/>
            </a:endParaRPr>
          </a:p>
        </p:txBody>
      </p:sp>
      <p:sp>
        <p:nvSpPr>
          <p:cNvPr id="11" name="矩形 10"/>
          <p:cNvSpPr/>
          <p:nvPr/>
        </p:nvSpPr>
        <p:spPr>
          <a:xfrm>
            <a:off x="4624454" y="1442141"/>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32"/>
          <p:cNvSpPr txBox="1"/>
          <p:nvPr/>
        </p:nvSpPr>
        <p:spPr>
          <a:xfrm>
            <a:off x="7881600" y="1502198"/>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02</a:t>
            </a:r>
            <a:endParaRPr lang="en-US" altLang="zh-CN" sz="4000" b="1" dirty="0">
              <a:solidFill>
                <a:srgbClr val="157E9F"/>
              </a:solidFill>
              <a:latin typeface="微软雅黑" pitchFamily="34" charset="-122"/>
              <a:ea typeface="微软雅黑" pitchFamily="34" charset="-122"/>
            </a:endParaRPr>
          </a:p>
        </p:txBody>
      </p:sp>
      <p:sp>
        <p:nvSpPr>
          <p:cNvPr id="13" name="矩形 12"/>
          <p:cNvSpPr/>
          <p:nvPr/>
        </p:nvSpPr>
        <p:spPr>
          <a:xfrm>
            <a:off x="7881600" y="1442141"/>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4"/>
          <p:cNvSpPr txBox="1"/>
          <p:nvPr/>
        </p:nvSpPr>
        <p:spPr>
          <a:xfrm>
            <a:off x="4624454" y="3183243"/>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a:t>
            </a:r>
            <a:r>
              <a:rPr lang="en-US" altLang="zh-TW" sz="4000" b="1" dirty="0" smtClean="0">
                <a:solidFill>
                  <a:srgbClr val="157E9F"/>
                </a:solidFill>
                <a:latin typeface="微软雅黑" pitchFamily="34" charset="-122"/>
                <a:ea typeface="微软雅黑" pitchFamily="34" charset="-122"/>
              </a:rPr>
              <a:t>3</a:t>
            </a:r>
            <a:endParaRPr lang="en-US" altLang="zh-CN" sz="4000" b="1" dirty="0">
              <a:solidFill>
                <a:srgbClr val="157E9F"/>
              </a:solidFill>
              <a:latin typeface="微软雅黑" pitchFamily="34" charset="-122"/>
              <a:ea typeface="微软雅黑" pitchFamily="34" charset="-122"/>
            </a:endParaRPr>
          </a:p>
        </p:txBody>
      </p:sp>
      <p:sp>
        <p:nvSpPr>
          <p:cNvPr id="15" name="矩形 14"/>
          <p:cNvSpPr/>
          <p:nvPr/>
        </p:nvSpPr>
        <p:spPr>
          <a:xfrm>
            <a:off x="4624454" y="3123186"/>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36"/>
          <p:cNvSpPr txBox="1"/>
          <p:nvPr/>
        </p:nvSpPr>
        <p:spPr>
          <a:xfrm>
            <a:off x="7881600" y="3153717"/>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a:t>
            </a:r>
            <a:r>
              <a:rPr lang="en-US" altLang="zh-TW" sz="4000" b="1" dirty="0" smtClean="0">
                <a:solidFill>
                  <a:srgbClr val="157E9F"/>
                </a:solidFill>
                <a:latin typeface="微软雅黑" pitchFamily="34" charset="-122"/>
                <a:ea typeface="微软雅黑" pitchFamily="34" charset="-122"/>
              </a:rPr>
              <a:t>4</a:t>
            </a:r>
            <a:endParaRPr lang="en-US" altLang="zh-CN" sz="4000" b="1" dirty="0">
              <a:solidFill>
                <a:srgbClr val="157E9F"/>
              </a:solidFill>
              <a:latin typeface="微软雅黑" pitchFamily="34" charset="-122"/>
              <a:ea typeface="微软雅黑" pitchFamily="34" charset="-122"/>
            </a:endParaRPr>
          </a:p>
        </p:txBody>
      </p:sp>
      <p:sp>
        <p:nvSpPr>
          <p:cNvPr id="17" name="矩形 16"/>
          <p:cNvSpPr/>
          <p:nvPr/>
        </p:nvSpPr>
        <p:spPr>
          <a:xfrm>
            <a:off x="7881600" y="3093660"/>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38"/>
          <p:cNvSpPr txBox="1"/>
          <p:nvPr/>
        </p:nvSpPr>
        <p:spPr>
          <a:xfrm>
            <a:off x="6015894" y="4890261"/>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05</a:t>
            </a:r>
            <a:endParaRPr lang="en-US" altLang="zh-CN" sz="4000" b="1" dirty="0">
              <a:solidFill>
                <a:srgbClr val="157E9F"/>
              </a:solidFill>
              <a:latin typeface="微软雅黑" pitchFamily="34" charset="-122"/>
              <a:ea typeface="微软雅黑" pitchFamily="34" charset="-122"/>
            </a:endParaRPr>
          </a:p>
        </p:txBody>
      </p:sp>
      <p:sp>
        <p:nvSpPr>
          <p:cNvPr id="19" name="矩形 18"/>
          <p:cNvSpPr/>
          <p:nvPr/>
        </p:nvSpPr>
        <p:spPr>
          <a:xfrm>
            <a:off x="6015894" y="4830204"/>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41"/>
          <p:cNvSpPr txBox="1"/>
          <p:nvPr/>
        </p:nvSpPr>
        <p:spPr>
          <a:xfrm>
            <a:off x="5513954" y="1977437"/>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Research </a:t>
            </a:r>
            <a:r>
              <a:rPr lang="en-US" altLang="zh-TW" sz="1600" dirty="0" smtClean="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Topic</a:t>
            </a:r>
            <a:endParaRPr lang="zh-CN" altLang="en-US" sz="16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endParaRPr>
          </a:p>
        </p:txBody>
      </p:sp>
      <p:sp>
        <p:nvSpPr>
          <p:cNvPr id="21" name="文本框 142"/>
          <p:cNvSpPr txBox="1"/>
          <p:nvPr/>
        </p:nvSpPr>
        <p:spPr>
          <a:xfrm>
            <a:off x="8785855" y="1960942"/>
            <a:ext cx="2394858" cy="338554"/>
          </a:xfrm>
          <a:prstGeom prst="rect">
            <a:avLst/>
          </a:prstGeom>
          <a:noFill/>
        </p:spPr>
        <p:txBody>
          <a:bodyPr wrap="square" rtlCol="0">
            <a:spAutoFit/>
          </a:bodyPr>
          <a:lstStyle/>
          <a:p>
            <a:r>
              <a:rPr lang="en-US" altLang="zh-TW" sz="1600" dirty="0" smtClean="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Literature Review</a:t>
            </a:r>
            <a:endParaRPr lang="zh-CN" altLang="en-US" sz="16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endParaRPr>
          </a:p>
        </p:txBody>
      </p:sp>
      <p:sp>
        <p:nvSpPr>
          <p:cNvPr id="22" name="文本框 143"/>
          <p:cNvSpPr txBox="1"/>
          <p:nvPr/>
        </p:nvSpPr>
        <p:spPr>
          <a:xfrm>
            <a:off x="5522068" y="3633648"/>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Research </a:t>
            </a:r>
            <a:r>
              <a:rPr lang="en-US" altLang="zh-TW" sz="1600" dirty="0" smtClean="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Method</a:t>
            </a:r>
            <a:endParaRPr lang="zh-CN" altLang="en-US" sz="16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endParaRPr>
          </a:p>
        </p:txBody>
      </p:sp>
      <p:sp>
        <p:nvSpPr>
          <p:cNvPr id="23" name="文本框 144"/>
          <p:cNvSpPr txBox="1"/>
          <p:nvPr/>
        </p:nvSpPr>
        <p:spPr>
          <a:xfrm>
            <a:off x="8779214" y="3613135"/>
            <a:ext cx="2394858" cy="338554"/>
          </a:xfrm>
          <a:prstGeom prst="rect">
            <a:avLst/>
          </a:prstGeom>
          <a:noFill/>
        </p:spPr>
        <p:txBody>
          <a:bodyPr wrap="square" rtlCol="0">
            <a:spAutoFit/>
          </a:bodyPr>
          <a:lstStyle/>
          <a:p>
            <a:r>
              <a:rPr lang="en-US" altLang="zh-TW" sz="1600" dirty="0" smtClean="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Result &amp; </a:t>
            </a:r>
            <a:r>
              <a:rPr lang="en-US" altLang="zh-CN" sz="1600" dirty="0" smtClean="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Analysis </a:t>
            </a:r>
            <a:endParaRPr lang="zh-CN" altLang="en-US" sz="16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endParaRPr>
          </a:p>
        </p:txBody>
      </p:sp>
      <p:sp>
        <p:nvSpPr>
          <p:cNvPr id="24" name="文本框 145"/>
          <p:cNvSpPr txBox="1"/>
          <p:nvPr/>
        </p:nvSpPr>
        <p:spPr>
          <a:xfrm>
            <a:off x="6913508" y="5343095"/>
            <a:ext cx="2872635" cy="338554"/>
          </a:xfrm>
          <a:prstGeom prst="rect">
            <a:avLst/>
          </a:prstGeom>
          <a:noFill/>
        </p:spPr>
        <p:txBody>
          <a:bodyPr wrap="square" rtlCol="0">
            <a:spAutoFit/>
          </a:bodyPr>
          <a:lstStyle/>
          <a:p>
            <a:r>
              <a:rPr lang="en-US" altLang="zh-CN" sz="1600" dirty="0" smtClean="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Conclusion &amp; Future Work</a:t>
            </a:r>
            <a:endParaRPr lang="zh-CN" altLang="en-US" sz="16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endParaRPr>
          </a:p>
        </p:txBody>
      </p:sp>
    </p:spTree>
    <p:extLst>
      <p:ext uri="{BB962C8B-B14F-4D97-AF65-F5344CB8AC3E}">
        <p14:creationId xmlns:p14="http://schemas.microsoft.com/office/powerpoint/2010/main" val="2710759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8796756" y="6474002"/>
            <a:ext cx="2743200" cy="365125"/>
          </a:xfrm>
        </p:spPr>
        <p:txBody>
          <a:bodyPr/>
          <a:lstStyle/>
          <a:p>
            <a:fld id="{15931A4B-E62A-4F8E-837E-E9B10A41F2CC}" type="slidenum">
              <a:rPr lang="zh-CN" altLang="en-US" smtClean="0"/>
              <a:pPr/>
              <a:t>20</a:t>
            </a:fld>
            <a:endParaRPr lang="zh-CN" altLang="en-US" dirty="0"/>
          </a:p>
        </p:txBody>
      </p:sp>
      <p:sp>
        <p:nvSpPr>
          <p:cNvPr id="4" name="矩形 3"/>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6" name="矩形 5"/>
          <p:cNvSpPr/>
          <p:nvPr/>
        </p:nvSpPr>
        <p:spPr>
          <a:xfrm>
            <a:off x="3636105" y="448459"/>
            <a:ext cx="3005943"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排名預測結果的驗證方式</a:t>
            </a:r>
            <a:endParaRPr lang="en-US" altLang="zh-CN" sz="2000" b="1" dirty="0">
              <a:latin typeface="標楷體" panose="03000509000000000000" pitchFamily="65" charset="-120"/>
              <a:ea typeface="標楷體" panose="03000509000000000000" pitchFamily="65" charset="-120"/>
            </a:endParaRPr>
          </a:p>
        </p:txBody>
      </p:sp>
      <p:sp>
        <p:nvSpPr>
          <p:cNvPr id="7"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9" name="圆角矩形 66"/>
          <p:cNvSpPr/>
          <p:nvPr/>
        </p:nvSpPr>
        <p:spPr>
          <a:xfrm rot="10800000" flipV="1">
            <a:off x="452277" y="1125529"/>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881137" y="1461608"/>
            <a:ext cx="1440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sp>
        <p:nvSpPr>
          <p:cNvPr id="14" name="文本框 386"/>
          <p:cNvSpPr txBox="1"/>
          <p:nvPr/>
        </p:nvSpPr>
        <p:spPr>
          <a:xfrm>
            <a:off x="881136" y="950360"/>
            <a:ext cx="1415764"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研究驗證</a:t>
            </a:r>
            <a:endParaRPr lang="zh-TW" altLang="en-US" sz="2400" dirty="0">
              <a:solidFill>
                <a:srgbClr val="157E9F"/>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14="http://schemas.microsoft.com/office/drawing/2010/main" Requires="a14">
          <p:sp>
            <p:nvSpPr>
              <p:cNvPr id="3" name="矩形 2"/>
              <p:cNvSpPr/>
              <p:nvPr/>
            </p:nvSpPr>
            <p:spPr>
              <a:xfrm>
                <a:off x="1279241" y="2257689"/>
                <a:ext cx="2356864" cy="402161"/>
              </a:xfrm>
              <a:prstGeom prst="rect">
                <a:avLst/>
              </a:prstGeom>
            </p:spPr>
            <p:txBody>
              <a:bodyPr wrap="none">
                <a:spAutoFit/>
              </a:bodyPr>
              <a:lstStyle/>
              <a:p>
                <a:r>
                  <a:rPr lang="en-US" altLang="zh-TW" b="1" dirty="0">
                    <a:latin typeface="標楷體" panose="03000509000000000000" pitchFamily="65" charset="-120"/>
                    <a:cs typeface="Times New Roman" panose="02020603050405020304" pitchFamily="18" charset="0"/>
                  </a:rPr>
                  <a:t>MSE</a:t>
                </a:r>
                <a:r>
                  <a:rPr lang="en-US" altLang="zh-TW" dirty="0">
                    <a:latin typeface="標楷體" panose="03000509000000000000" pitchFamily="65" charset="-120"/>
                    <a:cs typeface="Times New Roman" panose="02020603050405020304" pitchFamily="18" charset="0"/>
                  </a:rPr>
                  <a:t> = </a:t>
                </a:r>
                <a14:m>
                  <m:oMath xmlns:m="http://schemas.openxmlformats.org/officeDocument/2006/math">
                    <m:nary>
                      <m:naryPr>
                        <m:chr m:val="∑"/>
                        <m:limLoc m:val="undOvr"/>
                        <m:ctrlPr>
                          <a:rPr lang="zh-TW" altLang="zh-TW" i="1">
                            <a:effectLst/>
                            <a:latin typeface="Cambria Math" panose="02040503050406030204" pitchFamily="18" charset="0"/>
                            <a:ea typeface="Cambria Math" panose="02040503050406030204" pitchFamily="18" charset="0"/>
                          </a:rPr>
                        </m:ctrlPr>
                      </m:naryPr>
                      <m:sub>
                        <m:r>
                          <a:rPr lang="en-US" altLang="zh-TW" i="1">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a:latin typeface="Cambria Math" panose="02040503050406030204" pitchFamily="18" charset="0"/>
                            <a:ea typeface="標楷體" panose="03000509000000000000" pitchFamily="65" charset="-120"/>
                            <a:cs typeface="Times New Roman" panose="02020603050405020304" pitchFamily="18" charset="0"/>
                          </a:rPr>
                          <m:t>=1</m:t>
                        </m:r>
                      </m:sub>
                      <m:sup>
                        <m:r>
                          <a:rPr lang="en-US" altLang="zh-TW" i="1">
                            <a:latin typeface="Cambria Math" panose="02040503050406030204" pitchFamily="18" charset="0"/>
                            <a:ea typeface="標楷體" panose="03000509000000000000" pitchFamily="65" charset="-120"/>
                            <a:cs typeface="Times New Roman" panose="02020603050405020304" pitchFamily="18" charset="0"/>
                          </a:rPr>
                          <m:t>𝑛</m:t>
                        </m:r>
                      </m:sup>
                      <m:e>
                        <m:sSup>
                          <m:sSupPr>
                            <m:ctrlPr>
                              <a:rPr lang="zh-TW" altLang="zh-TW" i="1">
                                <a:effectLst/>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a:effectLst/>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標楷體" panose="03000509000000000000" pitchFamily="65" charset="-120"/>
                                    <a:cs typeface="Times New Roman" panose="02020603050405020304" pitchFamily="18" charset="0"/>
                                  </a:rPr>
                                  <m:t>𝑦</m:t>
                                </m:r>
                              </m:e>
                              <m:sub>
                                <m:r>
                                  <a:rPr lang="en-US" altLang="zh-TW" i="1">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a:latin typeface="Cambria Math" panose="02040503050406030204" pitchFamily="18" charset="0"/>
                                <a:ea typeface="標楷體" panose="03000509000000000000" pitchFamily="65" charset="-120"/>
                                <a:cs typeface="Times New Roman" panose="02020603050405020304" pitchFamily="18" charset="0"/>
                              </a:rPr>
                              <m:t>−</m:t>
                            </m:r>
                            <m:sSubSup>
                              <m:sSubSupPr>
                                <m:ctrlPr>
                                  <a:rPr lang="zh-TW" altLang="zh-TW" i="1">
                                    <a:effectLst/>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標楷體" panose="03000509000000000000" pitchFamily="65" charset="-120"/>
                                    <a:cs typeface="Times New Roman" panose="02020603050405020304" pitchFamily="18" charset="0"/>
                                  </a:rPr>
                                  <m:t>𝑦</m:t>
                                </m:r>
                              </m:e>
                              <m:sub>
                                <m:r>
                                  <a:rPr lang="en-US" altLang="zh-TW" i="1">
                                    <a:latin typeface="Cambria Math" panose="02040503050406030204" pitchFamily="18" charset="0"/>
                                    <a:ea typeface="標楷體" panose="03000509000000000000" pitchFamily="65" charset="-120"/>
                                    <a:cs typeface="Times New Roman" panose="02020603050405020304" pitchFamily="18" charset="0"/>
                                  </a:rPr>
                                  <m:t>𝑖</m:t>
                                </m:r>
                              </m:sub>
                              <m:sup>
                                <m:r>
                                  <a:rPr lang="en-US" altLang="zh-TW" i="1">
                                    <a:latin typeface="Cambria Math" panose="02040503050406030204" pitchFamily="18" charset="0"/>
                                    <a:ea typeface="標楷體" panose="03000509000000000000" pitchFamily="65" charset="-120"/>
                                    <a:cs typeface="Times New Roman" panose="02020603050405020304" pitchFamily="18" charset="0"/>
                                  </a:rPr>
                                  <m:t>𝑝</m:t>
                                </m:r>
                              </m:sup>
                            </m:sSubSup>
                            <m:r>
                              <a:rPr lang="en-US" altLang="zh-TW" i="1">
                                <a:latin typeface="Cambria Math" panose="02040503050406030204" pitchFamily="18" charset="0"/>
                                <a:ea typeface="標楷體" panose="03000509000000000000" pitchFamily="65" charset="-120"/>
                                <a:cs typeface="Times New Roman" panose="02020603050405020304" pitchFamily="18" charset="0"/>
                              </a:rPr>
                              <m:t>)</m:t>
                            </m:r>
                          </m:e>
                          <m:sup>
                            <m:r>
                              <a:rPr lang="en-US" altLang="zh-TW" i="1">
                                <a:latin typeface="Cambria Math" panose="02040503050406030204" pitchFamily="18" charset="0"/>
                                <a:ea typeface="標楷體" panose="03000509000000000000" pitchFamily="65" charset="-120"/>
                                <a:cs typeface="Times New Roman" panose="02020603050405020304" pitchFamily="18" charset="0"/>
                              </a:rPr>
                              <m:t>2</m:t>
                            </m:r>
                          </m:sup>
                        </m:sSup>
                      </m:e>
                    </m:nary>
                  </m:oMath>
                </a14:m>
                <a:endParaRPr lang="zh-TW" altLang="en-US" dirty="0"/>
              </a:p>
            </p:txBody>
          </p:sp>
        </mc:Choice>
        <mc:Fallback>
          <p:sp>
            <p:nvSpPr>
              <p:cNvPr id="3" name="矩形 2"/>
              <p:cNvSpPr>
                <a:spLocks noRot="1" noChangeAspect="1" noMove="1" noResize="1" noEditPoints="1" noAdjustHandles="1" noChangeArrowheads="1" noChangeShapeType="1" noTextEdit="1"/>
              </p:cNvSpPr>
              <p:nvPr/>
            </p:nvSpPr>
            <p:spPr>
              <a:xfrm>
                <a:off x="1279241" y="2257689"/>
                <a:ext cx="2356864" cy="402161"/>
              </a:xfrm>
              <a:prstGeom prst="rect">
                <a:avLst/>
              </a:prstGeom>
              <a:blipFill>
                <a:blip r:embed="rId3"/>
                <a:stretch>
                  <a:fillRect l="-2332" t="-106061" b="-166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806294" y="2626330"/>
                <a:ext cx="4991238" cy="557076"/>
              </a:xfrm>
              <a:prstGeom prst="rect">
                <a:avLst/>
              </a:prstGeom>
            </p:spPr>
            <p:txBody>
              <a:bodyPr wrap="none">
                <a:spAutoFit/>
              </a:bodyPr>
              <a:lstStyle/>
              <a:p>
                <a:pPr>
                  <a:lnSpc>
                    <a:spcPct val="150000"/>
                  </a:lnSpc>
                  <a:spcAft>
                    <a:spcPts val="0"/>
                  </a:spcAft>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註：</a:t>
                </a:r>
                <a14:m>
                  <m:oMath xmlns:m="http://schemas.openxmlformats.org/officeDocument/2006/math">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𝑦</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zh-TW" altLang="zh-TW" i="1" kern="100">
                        <a:latin typeface="Cambria Math" panose="02040503050406030204" pitchFamily="18" charset="0"/>
                        <a:ea typeface="標楷體" panose="03000509000000000000" pitchFamily="65" charset="-120"/>
                        <a:cs typeface="Times New Roman" panose="02020603050405020304" pitchFamily="18" charset="0"/>
                      </a:rPr>
                      <m:t>實際值</m:t>
                    </m:r>
                  </m:oMath>
                </a14:m>
                <a:r>
                  <a:rPr lang="en-US" altLang="zh-TW" kern="100" dirty="0">
                    <a:latin typeface="標楷體" panose="03000509000000000000" pitchFamily="65" charset="-120"/>
                    <a:ea typeface="標楷體" panose="03000509000000000000" pitchFamily="65" charset="-120"/>
                    <a:cs typeface="Times New Roman" panose="02020603050405020304" pitchFamily="18" charset="0"/>
                  </a:rPr>
                  <a:t>, </a:t>
                </a:r>
                <a14:m>
                  <m:oMath xmlns:m="http://schemas.openxmlformats.org/officeDocument/2006/math">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𝑦</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𝑝</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zh-TW" altLang="zh-TW" i="1" kern="100">
                        <a:latin typeface="Cambria Math" panose="02040503050406030204" pitchFamily="18" charset="0"/>
                        <a:ea typeface="標楷體" panose="03000509000000000000" pitchFamily="65" charset="-120"/>
                        <a:cs typeface="Times New Roman" panose="02020603050405020304" pitchFamily="18" charset="0"/>
                      </a:rPr>
                      <m:t>預測值</m:t>
                    </m:r>
                  </m:oMath>
                </a14:m>
                <a:r>
                  <a:rPr lang="en-US" altLang="zh-TW" kern="100" dirty="0">
                    <a:latin typeface="標楷體" panose="03000509000000000000" pitchFamily="65" charset="-120"/>
                    <a:ea typeface="標楷體" panose="03000509000000000000" pitchFamily="65" charset="-120"/>
                    <a:cs typeface="Times New Roman" panose="02020603050405020304" pitchFamily="18" charset="0"/>
                  </a:rPr>
                  <a:t>, </a:t>
                </a:r>
                <a14:m>
                  <m:oMath xmlns:m="http://schemas.openxmlformats.org/officeDocument/2006/math">
                    <m:r>
                      <m:rPr>
                        <m:sty m:val="p"/>
                      </m:rPr>
                      <a:rPr lang="en-US" altLang="zh-TW" kern="100">
                        <a:latin typeface="Cambria Math" panose="02040503050406030204" pitchFamily="18" charset="0"/>
                        <a:ea typeface="標楷體" panose="03000509000000000000" pitchFamily="65" charset="-120"/>
                        <a:cs typeface="Times New Roman" panose="02020603050405020304" pitchFamily="18" charset="0"/>
                      </a:rPr>
                      <m:t>n</m:t>
                    </m:r>
                    <m:r>
                      <a:rPr lang="en-US" altLang="zh-TW" kern="100">
                        <a:latin typeface="Cambria Math" panose="02040503050406030204" pitchFamily="18" charset="0"/>
                        <a:ea typeface="標楷體" panose="03000509000000000000" pitchFamily="65" charset="-120"/>
                        <a:cs typeface="Times New Roman" panose="02020603050405020304" pitchFamily="18" charset="0"/>
                      </a:rPr>
                      <m:t>:</m:t>
                    </m:r>
                    <m:r>
                      <a:rPr lang="zh-TW" altLang="zh-TW" i="1" kern="100">
                        <a:latin typeface="Cambria Math" panose="02040503050406030204" pitchFamily="18" charset="0"/>
                        <a:ea typeface="標楷體" panose="03000509000000000000" pitchFamily="65" charset="-120"/>
                        <a:cs typeface="Times New Roman" panose="02020603050405020304" pitchFamily="18" charset="0"/>
                      </a:rPr>
                      <m:t>預測排名的數目</m:t>
                    </m:r>
                  </m:oMath>
                </a14:m>
                <a:endParaRPr lang="zh-TW" altLang="zh-TW"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806294" y="2626330"/>
                <a:ext cx="4991238" cy="557076"/>
              </a:xfrm>
              <a:prstGeom prst="rect">
                <a:avLst/>
              </a:prstGeom>
              <a:blipFill>
                <a:blip r:embed="rId4"/>
                <a:stretch>
                  <a:fillRect l="-977" b="-7692"/>
                </a:stretch>
              </a:blipFill>
            </p:spPr>
            <p:txBody>
              <a:bodyPr/>
              <a:lstStyle/>
              <a:p>
                <a:r>
                  <a:rPr lang="zh-TW" altLang="en-US">
                    <a:noFill/>
                  </a:rPr>
                  <a:t> </a:t>
                </a:r>
              </a:p>
            </p:txBody>
          </p:sp>
        </mc:Fallback>
      </mc:AlternateContent>
      <p:grpSp>
        <p:nvGrpSpPr>
          <p:cNvPr id="15" name="Group 398"/>
          <p:cNvGrpSpPr/>
          <p:nvPr/>
        </p:nvGrpSpPr>
        <p:grpSpPr>
          <a:xfrm>
            <a:off x="590556" y="1681871"/>
            <a:ext cx="391999" cy="405287"/>
            <a:chOff x="209551" y="3594100"/>
            <a:chExt cx="280988" cy="290513"/>
          </a:xfrm>
          <a:solidFill>
            <a:srgbClr val="157E9F"/>
          </a:solidFill>
        </p:grpSpPr>
        <p:sp>
          <p:nvSpPr>
            <p:cNvPr id="16"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17"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13" name="矩形 12"/>
          <p:cNvSpPr/>
          <p:nvPr/>
        </p:nvSpPr>
        <p:spPr>
          <a:xfrm>
            <a:off x="1106965" y="1669070"/>
            <a:ext cx="3666388" cy="430887"/>
          </a:xfrm>
          <a:prstGeom prst="rect">
            <a:avLst/>
          </a:prstGeom>
        </p:spPr>
        <p:txBody>
          <a:bodyPr wrap="none">
            <a:spAutoFit/>
          </a:bodyPr>
          <a:lstStyle/>
          <a:p>
            <a:r>
              <a:rPr lang="zh-TW" altLang="zh-TW" sz="2200" dirty="0">
                <a:latin typeface="Times New Roman" panose="02020603050405020304" pitchFamily="18" charset="0"/>
                <a:ea typeface="標楷體" panose="03000509000000000000" pitchFamily="65" charset="-120"/>
                <a:cs typeface="Times New Roman" panose="02020603050405020304" pitchFamily="18" charset="0"/>
              </a:rPr>
              <a:t>均方誤差</a:t>
            </a:r>
            <a:r>
              <a:rPr lang="en-US" altLang="zh-TW" sz="2200" dirty="0">
                <a:latin typeface="Times New Roman" panose="02020603050405020304" pitchFamily="18" charset="0"/>
                <a:ea typeface="標楷體" panose="03000509000000000000" pitchFamily="65" charset="-120"/>
              </a:rPr>
              <a:t>(Mean Square Error)</a:t>
            </a:r>
            <a:endParaRPr lang="zh-TW" altLang="en-US" sz="2200" dirty="0"/>
          </a:p>
        </p:txBody>
      </p:sp>
      <p:grpSp>
        <p:nvGrpSpPr>
          <p:cNvPr id="18" name="Group 398"/>
          <p:cNvGrpSpPr/>
          <p:nvPr/>
        </p:nvGrpSpPr>
        <p:grpSpPr>
          <a:xfrm>
            <a:off x="610295" y="3432810"/>
            <a:ext cx="391999" cy="405287"/>
            <a:chOff x="209551" y="3594100"/>
            <a:chExt cx="280988" cy="290513"/>
          </a:xfrm>
          <a:solidFill>
            <a:srgbClr val="157E9F"/>
          </a:solidFill>
        </p:grpSpPr>
        <p:sp>
          <p:nvSpPr>
            <p:cNvPr id="19"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20"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21" name="矩形 20"/>
          <p:cNvSpPr/>
          <p:nvPr/>
        </p:nvSpPr>
        <p:spPr>
          <a:xfrm>
            <a:off x="1092639" y="3420009"/>
            <a:ext cx="6181500" cy="430887"/>
          </a:xfrm>
          <a:prstGeom prst="rect">
            <a:avLst/>
          </a:prstGeom>
        </p:spPr>
        <p:txBody>
          <a:bodyPr wrap="none">
            <a:spAutoFit/>
          </a:bodyPr>
          <a:lstStyle/>
          <a:p>
            <a:r>
              <a:rPr lang="zh-TW" altLang="zh-TW" sz="2200" dirty="0">
                <a:latin typeface="Times New Roman" panose="02020603050405020304" pitchFamily="18" charset="0"/>
                <a:ea typeface="標楷體" panose="03000509000000000000" pitchFamily="65" charset="-120"/>
                <a:cs typeface="Times New Roman" panose="02020603050405020304" pitchFamily="18" charset="0"/>
              </a:rPr>
              <a:t>一致序列對比率評分</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(Fraction of Concordant Pairs)</a:t>
            </a:r>
            <a:endParaRPr lang="zh-TW" altLang="en-US" sz="2200" dirty="0">
              <a:latin typeface="Times New Roman" panose="02020603050405020304" pitchFamily="18" charset="0"/>
              <a:ea typeface="標楷體" panose="03000509000000000000" pitchFamily="65" charset="-12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2" name="矩形 21"/>
              <p:cNvSpPr/>
              <p:nvPr/>
            </p:nvSpPr>
            <p:spPr>
              <a:xfrm>
                <a:off x="120853" y="4182414"/>
                <a:ext cx="7466718" cy="2083327"/>
              </a:xfrm>
              <a:prstGeom prst="rect">
                <a:avLst/>
              </a:prstGeom>
            </p:spPr>
            <p:txBody>
              <a:bodyPr wrap="square">
                <a:spAutoFit/>
              </a:bodyPr>
              <a:lstStyle/>
              <a:p>
                <a:pPr algn="ctr">
                  <a:lnSpc>
                    <a:spcPct val="125000"/>
                  </a:lnSpc>
                  <a:spcAft>
                    <a:spcPts val="0"/>
                  </a:spcAft>
                </a:pPr>
                <a14:m>
                  <m:oMath xmlns:m="http://schemas.openxmlformats.org/officeDocument/2006/math">
                    <m:r>
                      <a:rPr lang="zh-TW" altLang="zh-TW" i="1" kern="100">
                        <a:latin typeface="Cambria Math" panose="02040503050406030204" pitchFamily="18" charset="0"/>
                        <a:ea typeface="Cambria Math" panose="02040503050406030204" pitchFamily="18" charset="0"/>
                        <a:cs typeface="Times New Roman" panose="02020603050405020304" pitchFamily="18" charset="0"/>
                      </a:rPr>
                      <m:t> </m:t>
                    </m:r>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e>
                            </m:d>
                          </m:e>
                          <m:e>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acc>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&gt;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acc>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 &amp;</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&gt;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sub>
                                </m:sSub>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𝑜𝑟</m:t>
                            </m:r>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acc>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acc>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 &amp;</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sub>
                                </m:sSub>
                              </m:e>
                            </m:d>
                          </m:e>
                        </m:d>
                      </m:e>
                    </m:d>
                  </m:oMath>
                </a14:m>
                <a:r>
                  <a:rPr lang="en-US" altLang="zh-TW" kern="100" dirty="0">
                    <a:latin typeface="標楷體" panose="03000509000000000000" pitchFamily="65" charset="-120"/>
                    <a:ea typeface="標楷體" panose="03000509000000000000" pitchFamily="65" charset="-120"/>
                    <a:cs typeface="Times New Roman" panose="02020603050405020304" pitchFamily="18" charset="0"/>
                  </a:rPr>
                  <a:t> </a:t>
                </a:r>
                <a:endParaRPr lang="zh-TW"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25000"/>
                  </a:lnSpc>
                  <a:spcAft>
                    <a:spcPts val="0"/>
                  </a:spcAft>
                </a:pPr>
                <a14:m>
                  <m:oMathPara xmlns:m="http://schemas.openxmlformats.org/officeDocument/2006/math">
                    <m:oMathParaPr>
                      <m:jc m:val="centerGroup"/>
                    </m:oMathParaPr>
                    <m:oMath xmlns:m="http://schemas.openxmlformats.org/officeDocument/2006/math">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𝑑</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acc>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acc>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sub>
                                  </m:sSub>
                                </m:e>
                              </m:d>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sub>
                                  </m:sSub>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≤0 &amp;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&gt;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e>
                          </m:d>
                        </m:e>
                      </m:d>
                      <m:r>
                        <a:rPr lang="en-US" altLang="zh-TW" kern="100">
                          <a:latin typeface="Cambria Math" panose="02040503050406030204" pitchFamily="18" charset="0"/>
                          <a:ea typeface="標楷體" panose="03000509000000000000" pitchFamily="65" charset="-120"/>
                          <a:cs typeface="Times New Roman" panose="02020603050405020304" pitchFamily="18" charset="0"/>
                        </a:rPr>
                        <m:t> </m:t>
                      </m:r>
                    </m:oMath>
                  </m:oMathPara>
                </a14:m>
                <a:endParaRPr lang="zh-TW"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14:m>
                  <m:oMathPara xmlns:m="http://schemas.openxmlformats.org/officeDocument/2006/math">
                    <m:oMathParaPr>
                      <m:jc m:val="centerGroup"/>
                    </m:oMathParaPr>
                    <m:oMath xmlns:m="http://schemas.openxmlformats.org/officeDocument/2006/math">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nary>
                        <m:naryPr>
                          <m:chr m:val="∑"/>
                          <m:limLoc m:val="undOvr"/>
                          <m:supHide m:val="on"/>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sub>
                        <m:sup/>
                        <m:e>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sup>
                          </m:sSubSup>
                        </m:e>
                      </m:nary>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𝑑</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nary>
                        <m:naryPr>
                          <m:chr m:val="∑"/>
                          <m:limLoc m:val="undOvr"/>
                          <m:supHide m:val="on"/>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sub>
                        <m:sup/>
                        <m:e>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𝑑</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sup>
                          </m:sSubSup>
                        </m:e>
                      </m:nary>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oMath>
                  </m:oMathPara>
                </a14:m>
                <a:endParaRPr lang="zh-TW"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14:m>
                  <m:oMathPara xmlns:m="http://schemas.openxmlformats.org/officeDocument/2006/math">
                    <m:oMathParaPr>
                      <m:jc m:val="centerGroup"/>
                    </m:oMathParaPr>
                    <m:oMath xmlns:m="http://schemas.openxmlformats.org/officeDocument/2006/math">
                      <m:r>
                        <a:rPr lang="en-US" altLang="zh-TW" b="1" i="1" kern="100">
                          <a:latin typeface="Cambria Math" panose="02040503050406030204" pitchFamily="18" charset="0"/>
                          <a:ea typeface="標楷體" panose="03000509000000000000" pitchFamily="65" charset="-120"/>
                          <a:cs typeface="Times New Roman" panose="02020603050405020304" pitchFamily="18" charset="0"/>
                        </a:rPr>
                        <m:t>𝐅𝐂𝐏</m:t>
                      </m:r>
                      <m:r>
                        <a:rPr lang="en-US" altLang="zh-TW" kern="100">
                          <a:latin typeface="Cambria Math" panose="02040503050406030204" pitchFamily="18" charset="0"/>
                          <a:ea typeface="標楷體" panose="03000509000000000000" pitchFamily="65" charset="-120"/>
                          <a:cs typeface="Times New Roman" panose="02020603050405020304" pitchFamily="18" charset="0"/>
                        </a:rPr>
                        <m:t>=</m:t>
                      </m:r>
                      <m:f>
                        <m:f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sub>
                          </m:sSub>
                        </m:num>
                        <m:den>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𝑑</m:t>
                              </m:r>
                            </m:sub>
                          </m:sSub>
                        </m:den>
                      </m:f>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oMath>
                  </m:oMathPara>
                </a14:m>
                <a:endParaRPr lang="zh-TW" altLang="zh-TW"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p:sp>
            <p:nvSpPr>
              <p:cNvPr id="22" name="矩形 21"/>
              <p:cNvSpPr>
                <a:spLocks noRot="1" noChangeAspect="1" noMove="1" noResize="1" noEditPoints="1" noAdjustHandles="1" noChangeArrowheads="1" noChangeShapeType="1" noTextEdit="1"/>
              </p:cNvSpPr>
              <p:nvPr/>
            </p:nvSpPr>
            <p:spPr>
              <a:xfrm>
                <a:off x="120853" y="4182414"/>
                <a:ext cx="7466718" cy="208332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7206691" y="4097823"/>
                <a:ext cx="3621504" cy="369332"/>
              </a:xfrm>
              <a:prstGeom prst="rect">
                <a:avLst/>
              </a:prstGeom>
            </p:spPr>
            <p:txBody>
              <a:bodyPr wrap="none">
                <a:spAutoFit/>
              </a:bodyPr>
              <a:lstStyle/>
              <a:p>
                <a:r>
                  <a:rPr lang="zh-TW" altLang="zh-TW" dirty="0">
                    <a:ea typeface="標楷體" panose="03000509000000000000" pitchFamily="65" charset="-120"/>
                    <a:cs typeface="Times New Roman" panose="02020603050405020304" pitchFamily="18" charset="0"/>
                  </a:rPr>
                  <a:t>註：</a:t>
                </a:r>
                <a14:m>
                  <m:oMath xmlns:m="http://schemas.openxmlformats.org/officeDocument/2006/math">
                    <m:r>
                      <m:rPr>
                        <m:sty m:val="p"/>
                      </m:rPr>
                      <a:rPr lang="en-US" altLang="zh-TW">
                        <a:latin typeface="Cambria Math" panose="02040503050406030204" pitchFamily="18" charset="0"/>
                        <a:ea typeface="標楷體" panose="03000509000000000000" pitchFamily="65" charset="-120"/>
                        <a:cs typeface="Times New Roman" panose="02020603050405020304" pitchFamily="18" charset="0"/>
                      </a:rPr>
                      <m:t>u</m:t>
                    </m:r>
                    <m:r>
                      <a:rPr lang="en-US" altLang="zh-TW">
                        <a:latin typeface="Cambria Math" panose="02040503050406030204" pitchFamily="18" charset="0"/>
                        <a:ea typeface="標楷體" panose="03000509000000000000" pitchFamily="65" charset="-120"/>
                        <a:cs typeface="Times New Roman" panose="02020603050405020304" pitchFamily="18" charset="0"/>
                      </a:rPr>
                      <m:t>:</m:t>
                    </m:r>
                    <m:r>
                      <a:rPr lang="zh-TW" altLang="zh-TW" i="1">
                        <a:latin typeface="Cambria Math" panose="02040503050406030204" pitchFamily="18" charset="0"/>
                        <a:ea typeface="標楷體" panose="03000509000000000000" pitchFamily="65" charset="-120"/>
                        <a:cs typeface="Times New Roman" panose="02020603050405020304" pitchFamily="18" charset="0"/>
                      </a:rPr>
                      <m:t>排名各名次的所有</m:t>
                    </m:r>
                    <m:r>
                      <a:rPr lang="en-US" altLang="zh-TW" i="1">
                        <a:latin typeface="Cambria Math" panose="02040503050406030204" pitchFamily="18" charset="0"/>
                        <a:ea typeface="標楷體" panose="03000509000000000000" pitchFamily="65" charset="-120"/>
                        <a:cs typeface="Times New Roman" panose="02020603050405020304" pitchFamily="18" charset="0"/>
                      </a:rPr>
                      <m:t>𝑝𝑎𝑖𝑟</m:t>
                    </m:r>
                    <m:r>
                      <a:rPr lang="zh-TW" altLang="zh-TW" i="1">
                        <a:latin typeface="Cambria Math" panose="02040503050406030204" pitchFamily="18" charset="0"/>
                        <a:ea typeface="標楷體" panose="03000509000000000000" pitchFamily="65" charset="-120"/>
                        <a:cs typeface="Times New Roman" panose="02020603050405020304" pitchFamily="18" charset="0"/>
                      </a:rPr>
                      <m:t>組合</m:t>
                    </m:r>
                  </m:oMath>
                </a14:m>
                <a:endParaRPr lang="zh-TW" altLang="en-US" dirty="0"/>
              </a:p>
            </p:txBody>
          </p:sp>
        </mc:Choice>
        <mc:Fallback>
          <p:sp>
            <p:nvSpPr>
              <p:cNvPr id="24" name="矩形 23"/>
              <p:cNvSpPr>
                <a:spLocks noRot="1" noChangeAspect="1" noMove="1" noResize="1" noEditPoints="1" noAdjustHandles="1" noChangeArrowheads="1" noChangeShapeType="1" noTextEdit="1"/>
              </p:cNvSpPr>
              <p:nvPr/>
            </p:nvSpPr>
            <p:spPr>
              <a:xfrm>
                <a:off x="7206691" y="4097823"/>
                <a:ext cx="3621504" cy="369332"/>
              </a:xfrm>
              <a:prstGeom prst="rect">
                <a:avLst/>
              </a:prstGeom>
              <a:blipFill>
                <a:blip r:embed="rId6"/>
                <a:stretch>
                  <a:fillRect l="-1347" t="-8197" b="-2459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7648845" y="4413612"/>
                <a:ext cx="229582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TW" altLang="en-US">
                          <a:latin typeface="Cambria Math" panose="02040503050406030204" pitchFamily="18" charset="0"/>
                          <a:ea typeface="標楷體" panose="03000509000000000000" pitchFamily="65" charset="-120"/>
                          <a:cs typeface="Times New Roman" panose="02020603050405020304" pitchFamily="18" charset="0"/>
                        </a:rPr>
                        <m:t>i</m:t>
                      </m:r>
                      <m:r>
                        <a:rPr lang="zh-TW" altLang="en-US">
                          <a:latin typeface="Cambria Math" panose="02040503050406030204" pitchFamily="18" charset="0"/>
                          <a:ea typeface="標楷體" panose="03000509000000000000" pitchFamily="65" charset="-120"/>
                          <a:cs typeface="Times New Roman" panose="02020603050405020304" pitchFamily="18" charset="0"/>
                        </a:rPr>
                        <m:t>,</m:t>
                      </m:r>
                      <m:r>
                        <m:rPr>
                          <m:sty m:val="p"/>
                        </m:rPr>
                        <a:rPr lang="zh-TW" altLang="en-US">
                          <a:latin typeface="Cambria Math" panose="02040503050406030204" pitchFamily="18" charset="0"/>
                          <a:ea typeface="標楷體" panose="03000509000000000000" pitchFamily="65" charset="-120"/>
                          <a:cs typeface="Times New Roman" panose="02020603050405020304" pitchFamily="18" charset="0"/>
                        </a:rPr>
                        <m:t>j</m:t>
                      </m:r>
                      <m:r>
                        <a:rPr lang="zh-TW" altLang="en-US">
                          <a:latin typeface="Cambria Math" panose="02040503050406030204" pitchFamily="18" charset="0"/>
                          <a:ea typeface="標楷體" panose="03000509000000000000" pitchFamily="65" charset="-120"/>
                          <a:cs typeface="Times New Roman" panose="02020603050405020304" pitchFamily="18" charset="0"/>
                        </a:rPr>
                        <m:t>：預測排名的數目</m:t>
                      </m:r>
                    </m:oMath>
                  </m:oMathPara>
                </a14:m>
                <a:endParaRPr lang="zh-TW" altLang="en-US" dirty="0">
                  <a:latin typeface="Cambria Math" panose="02040503050406030204" pitchFamily="18" charset="0"/>
                  <a:ea typeface="標楷體" panose="03000509000000000000" pitchFamily="65" charset="-120"/>
                  <a:cs typeface="Times New Roman" panose="02020603050405020304" pitchFamily="18" charset="0"/>
                </a:endParaRPr>
              </a:p>
            </p:txBody>
          </p:sp>
        </mc:Choice>
        <mc:Fallback>
          <p:sp>
            <p:nvSpPr>
              <p:cNvPr id="25" name="矩形 24"/>
              <p:cNvSpPr>
                <a:spLocks noRot="1" noChangeAspect="1" noMove="1" noResize="1" noEditPoints="1" noAdjustHandles="1" noChangeArrowheads="1" noChangeShapeType="1" noTextEdit="1"/>
              </p:cNvSpPr>
              <p:nvPr/>
            </p:nvSpPr>
            <p:spPr>
              <a:xfrm>
                <a:off x="7648845" y="4413612"/>
                <a:ext cx="2295821" cy="369332"/>
              </a:xfrm>
              <a:prstGeom prst="rect">
                <a:avLst/>
              </a:prstGeom>
              <a:blipFill>
                <a:blip r:embed="rId7"/>
                <a:stretch>
                  <a:fillRect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8" name="矩形 27"/>
              <p:cNvSpPr/>
              <p:nvPr/>
            </p:nvSpPr>
            <p:spPr>
              <a:xfrm>
                <a:off x="7648845" y="4750977"/>
                <a:ext cx="3112134"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zh-TW" altLang="en-US" i="1">
                              <a:latin typeface="Cambria Math" panose="02040503050406030204" pitchFamily="18" charset="0"/>
                              <a:ea typeface="標楷體" panose="03000509000000000000" pitchFamily="65" charset="-120"/>
                              <a:cs typeface="Times New Roman" panose="02020603050405020304" pitchFamily="18" charset="0"/>
                            </a:rPr>
                          </m:ctrlPr>
                        </m:sSubSupPr>
                        <m:e>
                          <m:r>
                            <a:rPr lang="zh-TW" altLang="en-US" i="1">
                              <a:latin typeface="Cambria Math" panose="02040503050406030204" pitchFamily="18" charset="0"/>
                              <a:ea typeface="標楷體" panose="03000509000000000000" pitchFamily="65" charset="-120"/>
                              <a:cs typeface="Times New Roman" panose="02020603050405020304" pitchFamily="18" charset="0"/>
                            </a:rPr>
                            <m:t>𝑛</m:t>
                          </m:r>
                        </m:e>
                        <m:sub>
                          <m:r>
                            <a:rPr lang="zh-TW" altLang="en-US" i="1">
                              <a:latin typeface="Cambria Math" panose="02040503050406030204" pitchFamily="18" charset="0"/>
                              <a:ea typeface="標楷體" panose="03000509000000000000" pitchFamily="65" charset="-120"/>
                              <a:cs typeface="Times New Roman" panose="02020603050405020304" pitchFamily="18" charset="0"/>
                            </a:rPr>
                            <m:t>𝑐</m:t>
                          </m:r>
                        </m:sub>
                        <m:sup>
                          <m:r>
                            <a:rPr lang="zh-TW" altLang="en-US" i="1">
                              <a:latin typeface="Cambria Math" panose="02040503050406030204" pitchFamily="18" charset="0"/>
                              <a:ea typeface="標楷體" panose="03000509000000000000" pitchFamily="65" charset="-120"/>
                              <a:cs typeface="Times New Roman" panose="02020603050405020304" pitchFamily="18" charset="0"/>
                            </a:rPr>
                            <m:t>𝑢</m:t>
                          </m:r>
                        </m:sup>
                      </m:sSubSup>
                      <m:r>
                        <a:rPr lang="zh-TW" altLang="en-US" i="1">
                          <a:latin typeface="Cambria Math" panose="02040503050406030204" pitchFamily="18" charset="0"/>
                          <a:ea typeface="標楷體" panose="03000509000000000000" pitchFamily="65" charset="-120"/>
                          <a:cs typeface="Times New Roman" panose="02020603050405020304" pitchFamily="18" charset="0"/>
                        </a:rPr>
                        <m:t>:</m:t>
                      </m:r>
                      <m:r>
                        <a:rPr lang="zh-TW" altLang="en-US" i="1">
                          <a:latin typeface="Cambria Math" panose="02040503050406030204" pitchFamily="18" charset="0"/>
                          <a:ea typeface="標楷體" panose="03000509000000000000" pitchFamily="65" charset="-120"/>
                          <a:cs typeface="Times New Roman" panose="02020603050405020304" pitchFamily="18" charset="0"/>
                        </a:rPr>
                        <m:t>相對排名一致的</m:t>
                      </m:r>
                      <m:r>
                        <a:rPr lang="zh-TW" altLang="en-US" i="1">
                          <a:latin typeface="Cambria Math" panose="02040503050406030204" pitchFamily="18" charset="0"/>
                          <a:ea typeface="標楷體" panose="03000509000000000000" pitchFamily="65" charset="-120"/>
                          <a:cs typeface="Times New Roman" panose="02020603050405020304" pitchFamily="18" charset="0"/>
                        </a:rPr>
                        <m:t>𝑝𝑎𝑖𝑟</m:t>
                      </m:r>
                      <m:r>
                        <a:rPr lang="zh-TW" altLang="en-US" i="1">
                          <a:latin typeface="Cambria Math" panose="02040503050406030204" pitchFamily="18" charset="0"/>
                          <a:ea typeface="標楷體" panose="03000509000000000000" pitchFamily="65" charset="-120"/>
                          <a:cs typeface="Times New Roman" panose="02020603050405020304" pitchFamily="18" charset="0"/>
                        </a:rPr>
                        <m:t>組合</m:t>
                      </m:r>
                    </m:oMath>
                  </m:oMathPara>
                </a14:m>
                <a:endParaRPr lang="zh-TW" altLang="en-US" i="1" dirty="0">
                  <a:latin typeface="Cambria Math" panose="02040503050406030204" pitchFamily="18" charset="0"/>
                  <a:ea typeface="標楷體" panose="03000509000000000000" pitchFamily="65" charset="-120"/>
                  <a:cs typeface="Times New Roman" panose="02020603050405020304" pitchFamily="18" charset="0"/>
                </a:endParaRPr>
              </a:p>
            </p:txBody>
          </p:sp>
        </mc:Choice>
        <mc:Fallback>
          <p:sp>
            <p:nvSpPr>
              <p:cNvPr id="28" name="矩形 27"/>
              <p:cNvSpPr>
                <a:spLocks noRot="1" noChangeAspect="1" noMove="1" noResize="1" noEditPoints="1" noAdjustHandles="1" noChangeArrowheads="1" noChangeShapeType="1" noTextEdit="1"/>
              </p:cNvSpPr>
              <p:nvPr/>
            </p:nvSpPr>
            <p:spPr>
              <a:xfrm>
                <a:off x="7648845" y="4750977"/>
                <a:ext cx="3112134" cy="369332"/>
              </a:xfrm>
              <a:prstGeom prst="rect">
                <a:avLst/>
              </a:prstGeom>
              <a:blipFill>
                <a:blip r:embed="rId8"/>
                <a:stretch>
                  <a:fillRect b="-1475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9" name="矩形 28"/>
              <p:cNvSpPr/>
              <p:nvPr/>
            </p:nvSpPr>
            <p:spPr>
              <a:xfrm>
                <a:off x="7648845" y="5111452"/>
                <a:ext cx="334296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zh-TW" altLang="en-US" i="1">
                              <a:latin typeface="Cambria Math" panose="02040503050406030204" pitchFamily="18" charset="0"/>
                              <a:ea typeface="標楷體" panose="03000509000000000000" pitchFamily="65" charset="-120"/>
                              <a:cs typeface="Times New Roman" panose="02020603050405020304" pitchFamily="18" charset="0"/>
                            </a:rPr>
                          </m:ctrlPr>
                        </m:sSubSupPr>
                        <m:e>
                          <m:r>
                            <a:rPr lang="zh-TW" altLang="en-US" i="1">
                              <a:latin typeface="Cambria Math" panose="02040503050406030204" pitchFamily="18" charset="0"/>
                              <a:ea typeface="標楷體" panose="03000509000000000000" pitchFamily="65" charset="-120"/>
                              <a:cs typeface="Times New Roman" panose="02020603050405020304" pitchFamily="18" charset="0"/>
                            </a:rPr>
                            <m:t>𝑛</m:t>
                          </m:r>
                        </m:e>
                        <m:sub>
                          <m:r>
                            <a:rPr lang="zh-TW" altLang="en-US" i="1">
                              <a:latin typeface="Cambria Math" panose="02040503050406030204" pitchFamily="18" charset="0"/>
                              <a:ea typeface="標楷體" panose="03000509000000000000" pitchFamily="65" charset="-120"/>
                              <a:cs typeface="Times New Roman" panose="02020603050405020304" pitchFamily="18" charset="0"/>
                            </a:rPr>
                            <m:t>𝑑</m:t>
                          </m:r>
                        </m:sub>
                        <m:sup>
                          <m:r>
                            <a:rPr lang="zh-TW" altLang="en-US" i="1">
                              <a:latin typeface="Cambria Math" panose="02040503050406030204" pitchFamily="18" charset="0"/>
                              <a:ea typeface="標楷體" panose="03000509000000000000" pitchFamily="65" charset="-120"/>
                              <a:cs typeface="Times New Roman" panose="02020603050405020304" pitchFamily="18" charset="0"/>
                            </a:rPr>
                            <m:t>𝑢</m:t>
                          </m:r>
                        </m:sup>
                      </m:sSubSup>
                      <m:r>
                        <a:rPr lang="zh-TW" altLang="en-US" i="1">
                          <a:latin typeface="Cambria Math" panose="02040503050406030204" pitchFamily="18" charset="0"/>
                          <a:ea typeface="標楷體" panose="03000509000000000000" pitchFamily="65" charset="-120"/>
                          <a:cs typeface="Times New Roman" panose="02020603050405020304" pitchFamily="18" charset="0"/>
                        </a:rPr>
                        <m:t>:</m:t>
                      </m:r>
                      <m:r>
                        <a:rPr lang="zh-TW" altLang="en-US" i="1">
                          <a:latin typeface="Cambria Math" panose="02040503050406030204" pitchFamily="18" charset="0"/>
                          <a:ea typeface="標楷體" panose="03000509000000000000" pitchFamily="65" charset="-120"/>
                          <a:cs typeface="Times New Roman" panose="02020603050405020304" pitchFamily="18" charset="0"/>
                        </a:rPr>
                        <m:t>相對排名不一致的</m:t>
                      </m:r>
                      <m:r>
                        <a:rPr lang="zh-TW" altLang="en-US" i="1">
                          <a:latin typeface="Cambria Math" panose="02040503050406030204" pitchFamily="18" charset="0"/>
                          <a:ea typeface="標楷體" panose="03000509000000000000" pitchFamily="65" charset="-120"/>
                          <a:cs typeface="Times New Roman" panose="02020603050405020304" pitchFamily="18" charset="0"/>
                        </a:rPr>
                        <m:t>𝑝𝑎𝑖𝑟</m:t>
                      </m:r>
                      <m:r>
                        <a:rPr lang="zh-TW" altLang="en-US" i="1">
                          <a:latin typeface="Cambria Math" panose="02040503050406030204" pitchFamily="18" charset="0"/>
                          <a:ea typeface="標楷體" panose="03000509000000000000" pitchFamily="65" charset="-120"/>
                          <a:cs typeface="Times New Roman" panose="02020603050405020304" pitchFamily="18" charset="0"/>
                        </a:rPr>
                        <m:t>組合</m:t>
                      </m:r>
                    </m:oMath>
                  </m:oMathPara>
                </a14:m>
                <a:endParaRPr lang="zh-TW" altLang="en-US" i="1" dirty="0">
                  <a:latin typeface="Cambria Math" panose="02040503050406030204" pitchFamily="18" charset="0"/>
                  <a:ea typeface="標楷體" panose="03000509000000000000" pitchFamily="65" charset="-120"/>
                  <a:cs typeface="Times New Roman" panose="02020603050405020304" pitchFamily="18" charset="0"/>
                </a:endParaRPr>
              </a:p>
            </p:txBody>
          </p:sp>
        </mc:Choice>
        <mc:Fallback>
          <p:sp>
            <p:nvSpPr>
              <p:cNvPr id="29" name="矩形 28"/>
              <p:cNvSpPr>
                <a:spLocks noRot="1" noChangeAspect="1" noMove="1" noResize="1" noEditPoints="1" noAdjustHandles="1" noChangeArrowheads="1" noChangeShapeType="1" noTextEdit="1"/>
              </p:cNvSpPr>
              <p:nvPr/>
            </p:nvSpPr>
            <p:spPr>
              <a:xfrm>
                <a:off x="7648845" y="5111452"/>
                <a:ext cx="3342966" cy="369332"/>
              </a:xfrm>
              <a:prstGeom prst="rect">
                <a:avLst/>
              </a:prstGeom>
              <a:blipFill>
                <a:blip r:embed="rId9"/>
                <a:stretch>
                  <a:fillRect b="-1475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0" name="矩形 29"/>
              <p:cNvSpPr/>
              <p:nvPr/>
            </p:nvSpPr>
            <p:spPr>
              <a:xfrm>
                <a:off x="7648845" y="5461129"/>
                <a:ext cx="2793585" cy="38151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TW" altLang="en-US" i="1">
                              <a:latin typeface="Cambria Math" panose="02040503050406030204" pitchFamily="18" charset="0"/>
                              <a:ea typeface="標楷體" panose="03000509000000000000" pitchFamily="65" charset="-120"/>
                              <a:cs typeface="Times New Roman" panose="02020603050405020304" pitchFamily="18" charset="0"/>
                            </a:rPr>
                          </m:ctrlPr>
                        </m:sSubPr>
                        <m:e>
                          <m:acc>
                            <m:accPr>
                              <m:chr m:val="̂"/>
                              <m:ctrlPr>
                                <a:rPr lang="zh-TW" altLang="en-US" i="1">
                                  <a:latin typeface="Cambria Math" panose="02040503050406030204" pitchFamily="18" charset="0"/>
                                  <a:ea typeface="標楷體" panose="03000509000000000000" pitchFamily="65" charset="-120"/>
                                  <a:cs typeface="Times New Roman" panose="02020603050405020304" pitchFamily="18" charset="0"/>
                                </a:rPr>
                              </m:ctrlPr>
                            </m:accPr>
                            <m:e>
                              <m:r>
                                <a:rPr lang="zh-TW" altLang="en-US" i="1">
                                  <a:latin typeface="Cambria Math" panose="02040503050406030204" pitchFamily="18" charset="0"/>
                                  <a:ea typeface="標楷體" panose="03000509000000000000" pitchFamily="65" charset="-120"/>
                                  <a:cs typeface="Times New Roman" panose="02020603050405020304" pitchFamily="18" charset="0"/>
                                </a:rPr>
                                <m:t>𝑟</m:t>
                              </m:r>
                            </m:e>
                          </m:acc>
                        </m:e>
                        <m:sub>
                          <m:r>
                            <a:rPr lang="zh-TW" altLang="en-US" i="1">
                              <a:latin typeface="Cambria Math" panose="02040503050406030204" pitchFamily="18" charset="0"/>
                              <a:ea typeface="標楷體" panose="03000509000000000000" pitchFamily="65" charset="-120"/>
                              <a:cs typeface="Times New Roman" panose="02020603050405020304" pitchFamily="18" charset="0"/>
                            </a:rPr>
                            <m:t>𝑢</m:t>
                          </m:r>
                          <m:r>
                            <a:rPr lang="zh-TW" altLang="en-US" i="1">
                              <a:latin typeface="Cambria Math" panose="02040503050406030204" pitchFamily="18" charset="0"/>
                              <a:ea typeface="標楷體" panose="03000509000000000000" pitchFamily="65" charset="-120"/>
                              <a:cs typeface="Times New Roman" panose="02020603050405020304" pitchFamily="18" charset="0"/>
                            </a:rPr>
                            <m:t>,</m:t>
                          </m:r>
                          <m:r>
                            <a:rPr lang="zh-TW" altLang="en-US" i="1">
                              <a:latin typeface="Cambria Math" panose="02040503050406030204" pitchFamily="18" charset="0"/>
                              <a:ea typeface="標楷體" panose="03000509000000000000" pitchFamily="65" charset="-120"/>
                              <a:cs typeface="Times New Roman" panose="02020603050405020304" pitchFamily="18" charset="0"/>
                            </a:rPr>
                            <m:t>𝑖</m:t>
                          </m:r>
                        </m:sub>
                      </m:sSub>
                      <m:r>
                        <a:rPr lang="zh-TW" altLang="en-US" i="1">
                          <a:latin typeface="Cambria Math" panose="02040503050406030204" pitchFamily="18" charset="0"/>
                          <a:ea typeface="標楷體" panose="03000509000000000000" pitchFamily="65" charset="-120"/>
                          <a:cs typeface="Times New Roman" panose="02020603050405020304" pitchFamily="18" charset="0"/>
                        </a:rPr>
                        <m:t>:</m:t>
                      </m:r>
                      <m:r>
                        <a:rPr lang="zh-TW" altLang="en-US" i="1">
                          <a:latin typeface="Cambria Math" panose="02040503050406030204" pitchFamily="18" charset="0"/>
                          <a:ea typeface="標楷體" panose="03000509000000000000" pitchFamily="65" charset="-120"/>
                          <a:cs typeface="Times New Roman" panose="02020603050405020304" pitchFamily="18" charset="0"/>
                        </a:rPr>
                        <m:t>第</m:t>
                      </m:r>
                      <m:r>
                        <a:rPr lang="zh-TW" altLang="en-US" i="1">
                          <a:latin typeface="Cambria Math" panose="02040503050406030204" pitchFamily="18" charset="0"/>
                          <a:ea typeface="標楷體" panose="03000509000000000000" pitchFamily="65" charset="-120"/>
                          <a:cs typeface="Times New Roman" panose="02020603050405020304" pitchFamily="18" charset="0"/>
                        </a:rPr>
                        <m:t>𝑖</m:t>
                      </m:r>
                      <m:r>
                        <a:rPr lang="zh-TW" altLang="en-US" i="1">
                          <a:latin typeface="Cambria Math" panose="02040503050406030204" pitchFamily="18" charset="0"/>
                          <a:ea typeface="標楷體" panose="03000509000000000000" pitchFamily="65" charset="-120"/>
                          <a:cs typeface="Times New Roman" panose="02020603050405020304" pitchFamily="18" charset="0"/>
                        </a:rPr>
                        <m:t>個項目的預測排名</m:t>
                      </m:r>
                    </m:oMath>
                  </m:oMathPara>
                </a14:m>
                <a:endParaRPr lang="zh-TW" altLang="en-US" i="1" dirty="0">
                  <a:latin typeface="Cambria Math" panose="02040503050406030204" pitchFamily="18" charset="0"/>
                  <a:ea typeface="標楷體" panose="03000509000000000000" pitchFamily="65" charset="-120"/>
                  <a:cs typeface="Times New Roman" panose="02020603050405020304" pitchFamily="18" charset="0"/>
                </a:endParaRPr>
              </a:p>
            </p:txBody>
          </p:sp>
        </mc:Choice>
        <mc:Fallback>
          <p:sp>
            <p:nvSpPr>
              <p:cNvPr id="30" name="矩形 29"/>
              <p:cNvSpPr>
                <a:spLocks noRot="1" noChangeAspect="1" noMove="1" noResize="1" noEditPoints="1" noAdjustHandles="1" noChangeArrowheads="1" noChangeShapeType="1" noTextEdit="1"/>
              </p:cNvSpPr>
              <p:nvPr/>
            </p:nvSpPr>
            <p:spPr>
              <a:xfrm>
                <a:off x="7648845" y="5461129"/>
                <a:ext cx="2793585" cy="381515"/>
              </a:xfrm>
              <a:prstGeom prst="rect">
                <a:avLst/>
              </a:prstGeom>
              <a:blipFill>
                <a:blip r:embed="rId10"/>
                <a:stretch>
                  <a:fillRect t="-4839" b="-806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1" name="矩形 30"/>
              <p:cNvSpPr/>
              <p:nvPr/>
            </p:nvSpPr>
            <p:spPr>
              <a:xfrm>
                <a:off x="7631481" y="5764619"/>
                <a:ext cx="2793585" cy="38151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TW" altLang="en-US" i="1">
                              <a:latin typeface="Cambria Math" panose="02040503050406030204" pitchFamily="18" charset="0"/>
                              <a:ea typeface="標楷體" panose="03000509000000000000" pitchFamily="65" charset="-120"/>
                              <a:cs typeface="Times New Roman" panose="02020603050405020304" pitchFamily="18" charset="0"/>
                            </a:rPr>
                          </m:ctrlPr>
                        </m:sSubPr>
                        <m:e>
                          <m:r>
                            <a:rPr lang="zh-TW" altLang="en-US" i="1">
                              <a:latin typeface="Cambria Math" panose="02040503050406030204" pitchFamily="18" charset="0"/>
                              <a:ea typeface="標楷體" panose="03000509000000000000" pitchFamily="65" charset="-120"/>
                              <a:cs typeface="Times New Roman" panose="02020603050405020304" pitchFamily="18" charset="0"/>
                            </a:rPr>
                            <m:t>𝑟</m:t>
                          </m:r>
                        </m:e>
                        <m:sub>
                          <m:r>
                            <a:rPr lang="zh-TW" altLang="en-US" i="1">
                              <a:latin typeface="Cambria Math" panose="02040503050406030204" pitchFamily="18" charset="0"/>
                              <a:ea typeface="標楷體" panose="03000509000000000000" pitchFamily="65" charset="-120"/>
                              <a:cs typeface="Times New Roman" panose="02020603050405020304" pitchFamily="18" charset="0"/>
                            </a:rPr>
                            <m:t>𝑢</m:t>
                          </m:r>
                          <m:r>
                            <a:rPr lang="zh-TW" altLang="en-US" i="1">
                              <a:latin typeface="Cambria Math" panose="02040503050406030204" pitchFamily="18" charset="0"/>
                              <a:ea typeface="標楷體" panose="03000509000000000000" pitchFamily="65" charset="-120"/>
                              <a:cs typeface="Times New Roman" panose="02020603050405020304" pitchFamily="18" charset="0"/>
                            </a:rPr>
                            <m:t>,</m:t>
                          </m:r>
                          <m:r>
                            <a:rPr lang="zh-TW" altLang="en-US" i="1">
                              <a:latin typeface="Cambria Math" panose="02040503050406030204" pitchFamily="18" charset="0"/>
                              <a:ea typeface="標楷體" panose="03000509000000000000" pitchFamily="65" charset="-120"/>
                              <a:cs typeface="Times New Roman" panose="02020603050405020304" pitchFamily="18" charset="0"/>
                            </a:rPr>
                            <m:t>𝑖</m:t>
                          </m:r>
                        </m:sub>
                      </m:sSub>
                      <m:r>
                        <a:rPr lang="zh-TW" altLang="en-US" i="1">
                          <a:latin typeface="Cambria Math" panose="02040503050406030204" pitchFamily="18" charset="0"/>
                          <a:ea typeface="標楷體" panose="03000509000000000000" pitchFamily="65" charset="-120"/>
                          <a:cs typeface="Times New Roman" panose="02020603050405020304" pitchFamily="18" charset="0"/>
                        </a:rPr>
                        <m:t>:</m:t>
                      </m:r>
                      <m:r>
                        <a:rPr lang="zh-TW" altLang="en-US" i="1">
                          <a:latin typeface="Cambria Math" panose="02040503050406030204" pitchFamily="18" charset="0"/>
                          <a:ea typeface="標楷體" panose="03000509000000000000" pitchFamily="65" charset="-120"/>
                          <a:cs typeface="Times New Roman" panose="02020603050405020304" pitchFamily="18" charset="0"/>
                        </a:rPr>
                        <m:t>第</m:t>
                      </m:r>
                      <m:r>
                        <a:rPr lang="zh-TW" altLang="en-US" i="1">
                          <a:latin typeface="Cambria Math" panose="02040503050406030204" pitchFamily="18" charset="0"/>
                          <a:ea typeface="標楷體" panose="03000509000000000000" pitchFamily="65" charset="-120"/>
                          <a:cs typeface="Times New Roman" panose="02020603050405020304" pitchFamily="18" charset="0"/>
                        </a:rPr>
                        <m:t>𝑖</m:t>
                      </m:r>
                      <m:r>
                        <a:rPr lang="zh-TW" altLang="en-US" i="1">
                          <a:latin typeface="Cambria Math" panose="02040503050406030204" pitchFamily="18" charset="0"/>
                          <a:ea typeface="標楷體" panose="03000509000000000000" pitchFamily="65" charset="-120"/>
                          <a:cs typeface="Times New Roman" panose="02020603050405020304" pitchFamily="18" charset="0"/>
                        </a:rPr>
                        <m:t>個項目的實際排名</m:t>
                      </m:r>
                    </m:oMath>
                  </m:oMathPara>
                </a14:m>
                <a:endParaRPr lang="zh-TW" altLang="en-US" i="1" dirty="0">
                  <a:latin typeface="Cambria Math" panose="02040503050406030204" pitchFamily="18" charset="0"/>
                  <a:ea typeface="標楷體" panose="03000509000000000000" pitchFamily="65" charset="-120"/>
                  <a:cs typeface="Times New Roman" panose="02020603050405020304" pitchFamily="18" charset="0"/>
                </a:endParaRPr>
              </a:p>
            </p:txBody>
          </p:sp>
        </mc:Choice>
        <mc:Fallback>
          <p:sp>
            <p:nvSpPr>
              <p:cNvPr id="31" name="矩形 30"/>
              <p:cNvSpPr>
                <a:spLocks noRot="1" noChangeAspect="1" noMove="1" noResize="1" noEditPoints="1" noAdjustHandles="1" noChangeArrowheads="1" noChangeShapeType="1" noTextEdit="1"/>
              </p:cNvSpPr>
              <p:nvPr/>
            </p:nvSpPr>
            <p:spPr>
              <a:xfrm>
                <a:off x="7631481" y="5764619"/>
                <a:ext cx="2793585" cy="381515"/>
              </a:xfrm>
              <a:prstGeom prst="rect">
                <a:avLst/>
              </a:prstGeom>
              <a:blipFill>
                <a:blip r:embed="rId11"/>
                <a:stretch>
                  <a:fillRect b="-1129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2" name="矩形 31"/>
              <p:cNvSpPr/>
              <p:nvPr/>
            </p:nvSpPr>
            <p:spPr>
              <a:xfrm>
                <a:off x="7674428" y="6120012"/>
                <a:ext cx="308655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TW" altLang="en-US" i="1">
                              <a:latin typeface="Cambria Math" panose="02040503050406030204" pitchFamily="18" charset="0"/>
                              <a:ea typeface="標楷體" panose="03000509000000000000" pitchFamily="65" charset="-120"/>
                              <a:cs typeface="Times New Roman" panose="02020603050405020304" pitchFamily="18" charset="0"/>
                            </a:rPr>
                          </m:ctrlPr>
                        </m:sSubPr>
                        <m:e>
                          <m:r>
                            <a:rPr lang="zh-TW" altLang="en-US" i="1">
                              <a:latin typeface="Cambria Math" panose="02040503050406030204" pitchFamily="18" charset="0"/>
                              <a:ea typeface="標楷體" panose="03000509000000000000" pitchFamily="65" charset="-120"/>
                              <a:cs typeface="Times New Roman" panose="02020603050405020304" pitchFamily="18" charset="0"/>
                            </a:rPr>
                            <m:t>𝑛</m:t>
                          </m:r>
                        </m:e>
                        <m:sub>
                          <m:r>
                            <a:rPr lang="zh-TW" altLang="en-US" i="1">
                              <a:latin typeface="Cambria Math" panose="02040503050406030204" pitchFamily="18" charset="0"/>
                              <a:ea typeface="標楷體" panose="03000509000000000000" pitchFamily="65" charset="-120"/>
                              <a:cs typeface="Times New Roman" panose="02020603050405020304" pitchFamily="18" charset="0"/>
                            </a:rPr>
                            <m:t>𝑐</m:t>
                          </m:r>
                        </m:sub>
                      </m:sSub>
                      <m:r>
                        <a:rPr lang="zh-TW" altLang="en-US" i="1">
                          <a:latin typeface="Cambria Math" panose="02040503050406030204" pitchFamily="18" charset="0"/>
                          <a:ea typeface="標楷體" panose="03000509000000000000" pitchFamily="65" charset="-120"/>
                          <a:cs typeface="Times New Roman" panose="02020603050405020304" pitchFamily="18" charset="0"/>
                        </a:rPr>
                        <m:t>:</m:t>
                      </m:r>
                      <m:r>
                        <a:rPr lang="zh-TW" altLang="en-US" i="1">
                          <a:latin typeface="Cambria Math" panose="02040503050406030204" pitchFamily="18" charset="0"/>
                          <a:ea typeface="標楷體" panose="03000509000000000000" pitchFamily="65" charset="-120"/>
                          <a:cs typeface="Times New Roman" panose="02020603050405020304" pitchFamily="18" charset="0"/>
                        </a:rPr>
                        <m:t>相對排名一致的</m:t>
                      </m:r>
                      <m:r>
                        <a:rPr lang="zh-TW" altLang="en-US" i="1">
                          <a:latin typeface="Cambria Math" panose="02040503050406030204" pitchFamily="18" charset="0"/>
                          <a:ea typeface="標楷體" panose="03000509000000000000" pitchFamily="65" charset="-120"/>
                          <a:cs typeface="Times New Roman" panose="02020603050405020304" pitchFamily="18" charset="0"/>
                        </a:rPr>
                        <m:t>𝑝𝑎𝑖𝑟</m:t>
                      </m:r>
                      <m:r>
                        <a:rPr lang="zh-TW" altLang="en-US" i="1">
                          <a:latin typeface="Cambria Math" panose="02040503050406030204" pitchFamily="18" charset="0"/>
                          <a:ea typeface="標楷體" panose="03000509000000000000" pitchFamily="65" charset="-120"/>
                          <a:cs typeface="Times New Roman" panose="02020603050405020304" pitchFamily="18" charset="0"/>
                        </a:rPr>
                        <m:t>數量</m:t>
                      </m:r>
                    </m:oMath>
                  </m:oMathPara>
                </a14:m>
                <a:endParaRPr lang="zh-TW" altLang="en-US" i="1" dirty="0">
                  <a:latin typeface="Cambria Math" panose="02040503050406030204" pitchFamily="18" charset="0"/>
                  <a:ea typeface="標楷體" panose="03000509000000000000" pitchFamily="65" charset="-120"/>
                  <a:cs typeface="Times New Roman" panose="02020603050405020304" pitchFamily="18" charset="0"/>
                </a:endParaRPr>
              </a:p>
            </p:txBody>
          </p:sp>
        </mc:Choice>
        <mc:Fallback>
          <p:sp>
            <p:nvSpPr>
              <p:cNvPr id="32" name="矩形 31"/>
              <p:cNvSpPr>
                <a:spLocks noRot="1" noChangeAspect="1" noMove="1" noResize="1" noEditPoints="1" noAdjustHandles="1" noChangeArrowheads="1" noChangeShapeType="1" noTextEdit="1"/>
              </p:cNvSpPr>
              <p:nvPr/>
            </p:nvSpPr>
            <p:spPr>
              <a:xfrm>
                <a:off x="7674428" y="6120012"/>
                <a:ext cx="3086551" cy="369332"/>
              </a:xfrm>
              <a:prstGeom prst="rect">
                <a:avLst/>
              </a:prstGeom>
              <a:blipFill>
                <a:blip r:embed="rId12"/>
                <a:stretch>
                  <a:fillRect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3" name="矩形 32"/>
              <p:cNvSpPr/>
              <p:nvPr/>
            </p:nvSpPr>
            <p:spPr>
              <a:xfrm>
                <a:off x="7674428" y="6415384"/>
                <a:ext cx="3339824"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TW" altLang="en-US" i="1">
                              <a:latin typeface="Cambria Math" panose="02040503050406030204" pitchFamily="18" charset="0"/>
                              <a:ea typeface="標楷體" panose="03000509000000000000" pitchFamily="65" charset="-120"/>
                              <a:cs typeface="Times New Roman" panose="02020603050405020304" pitchFamily="18" charset="0"/>
                            </a:rPr>
                          </m:ctrlPr>
                        </m:sSubPr>
                        <m:e>
                          <m:r>
                            <a:rPr lang="zh-TW" altLang="en-US" i="1">
                              <a:latin typeface="Cambria Math" panose="02040503050406030204" pitchFamily="18" charset="0"/>
                              <a:ea typeface="標楷體" panose="03000509000000000000" pitchFamily="65" charset="-120"/>
                              <a:cs typeface="Times New Roman" panose="02020603050405020304" pitchFamily="18" charset="0"/>
                            </a:rPr>
                            <m:t>𝑛</m:t>
                          </m:r>
                        </m:e>
                        <m:sub>
                          <m:r>
                            <a:rPr lang="zh-TW" altLang="en-US" i="1">
                              <a:latin typeface="Cambria Math" panose="02040503050406030204" pitchFamily="18" charset="0"/>
                              <a:ea typeface="標楷體" panose="03000509000000000000" pitchFamily="65" charset="-120"/>
                              <a:cs typeface="Times New Roman" panose="02020603050405020304" pitchFamily="18" charset="0"/>
                            </a:rPr>
                            <m:t>𝑑</m:t>
                          </m:r>
                        </m:sub>
                      </m:sSub>
                      <m:r>
                        <a:rPr lang="zh-TW" altLang="en-US" i="1">
                          <a:latin typeface="Cambria Math" panose="02040503050406030204" pitchFamily="18" charset="0"/>
                          <a:ea typeface="標楷體" panose="03000509000000000000" pitchFamily="65" charset="-120"/>
                          <a:cs typeface="Times New Roman" panose="02020603050405020304" pitchFamily="18" charset="0"/>
                        </a:rPr>
                        <m:t>:</m:t>
                      </m:r>
                      <m:r>
                        <a:rPr lang="zh-TW" altLang="en-US" i="1">
                          <a:latin typeface="Cambria Math" panose="02040503050406030204" pitchFamily="18" charset="0"/>
                          <a:ea typeface="標楷體" panose="03000509000000000000" pitchFamily="65" charset="-120"/>
                          <a:cs typeface="Times New Roman" panose="02020603050405020304" pitchFamily="18" charset="0"/>
                        </a:rPr>
                        <m:t>相對排名不一致的</m:t>
                      </m:r>
                      <m:r>
                        <a:rPr lang="zh-TW" altLang="en-US" i="1">
                          <a:latin typeface="Cambria Math" panose="02040503050406030204" pitchFamily="18" charset="0"/>
                          <a:ea typeface="標楷體" panose="03000509000000000000" pitchFamily="65" charset="-120"/>
                          <a:cs typeface="Times New Roman" panose="02020603050405020304" pitchFamily="18" charset="0"/>
                        </a:rPr>
                        <m:t>𝑝𝑎𝑖𝑟</m:t>
                      </m:r>
                      <m:r>
                        <a:rPr lang="zh-TW" altLang="en-US" i="1">
                          <a:latin typeface="Cambria Math" panose="02040503050406030204" pitchFamily="18" charset="0"/>
                          <a:ea typeface="標楷體" panose="03000509000000000000" pitchFamily="65" charset="-120"/>
                          <a:cs typeface="Times New Roman" panose="02020603050405020304" pitchFamily="18" charset="0"/>
                        </a:rPr>
                        <m:t>數量</m:t>
                      </m:r>
                    </m:oMath>
                  </m:oMathPara>
                </a14:m>
                <a:endParaRPr lang="zh-TW" altLang="en-US" i="1" dirty="0">
                  <a:latin typeface="Cambria Math" panose="02040503050406030204" pitchFamily="18" charset="0"/>
                  <a:ea typeface="標楷體" panose="03000509000000000000" pitchFamily="65" charset="-120"/>
                  <a:cs typeface="Times New Roman" panose="02020603050405020304" pitchFamily="18" charset="0"/>
                </a:endParaRPr>
              </a:p>
            </p:txBody>
          </p:sp>
        </mc:Choice>
        <mc:Fallback>
          <p:sp>
            <p:nvSpPr>
              <p:cNvPr id="33" name="矩形 32"/>
              <p:cNvSpPr>
                <a:spLocks noRot="1" noChangeAspect="1" noMove="1" noResize="1" noEditPoints="1" noAdjustHandles="1" noChangeArrowheads="1" noChangeShapeType="1" noTextEdit="1"/>
              </p:cNvSpPr>
              <p:nvPr/>
            </p:nvSpPr>
            <p:spPr>
              <a:xfrm>
                <a:off x="7674428" y="6415384"/>
                <a:ext cx="3339824" cy="369332"/>
              </a:xfrm>
              <a:prstGeom prst="rect">
                <a:avLst/>
              </a:prstGeom>
              <a:blipFill>
                <a:blip r:embed="rId13"/>
                <a:stretch>
                  <a:fillRect b="-14754"/>
                </a:stretch>
              </a:blipFill>
            </p:spPr>
            <p:txBody>
              <a:bodyPr/>
              <a:lstStyle/>
              <a:p>
                <a:r>
                  <a:rPr lang="zh-TW" altLang="en-US">
                    <a:noFill/>
                  </a:rPr>
                  <a:t> </a:t>
                </a:r>
              </a:p>
            </p:txBody>
          </p:sp>
        </mc:Fallback>
      </mc:AlternateContent>
      <p:graphicFrame>
        <p:nvGraphicFramePr>
          <p:cNvPr id="35" name="表格 34"/>
          <p:cNvGraphicFramePr>
            <a:graphicFrameLocks noGrp="1"/>
          </p:cNvGraphicFramePr>
          <p:nvPr>
            <p:extLst>
              <p:ext uri="{D42A27DB-BD31-4B8C-83A1-F6EECF244321}">
                <p14:modId xmlns:p14="http://schemas.microsoft.com/office/powerpoint/2010/main" val="3465269069"/>
              </p:ext>
            </p:extLst>
          </p:nvPr>
        </p:nvGraphicFramePr>
        <p:xfrm>
          <a:off x="7992289" y="731781"/>
          <a:ext cx="3417570" cy="2664079"/>
        </p:xfrm>
        <a:graphic>
          <a:graphicData uri="http://schemas.openxmlformats.org/drawingml/2006/table">
            <a:tbl>
              <a:tblPr firstRow="1" firstCol="1" bandRow="1">
                <a:tableStyleId>{5C22544A-7EE6-4342-B048-85BDC9FD1C3A}</a:tableStyleId>
              </a:tblPr>
              <a:tblGrid>
                <a:gridCol w="609600">
                  <a:extLst>
                    <a:ext uri="{9D8B030D-6E8A-4147-A177-3AD203B41FA5}">
                      <a16:colId xmlns:a16="http://schemas.microsoft.com/office/drawing/2014/main" val="940513118"/>
                    </a:ext>
                  </a:extLst>
                </a:gridCol>
                <a:gridCol w="1803400">
                  <a:extLst>
                    <a:ext uri="{9D8B030D-6E8A-4147-A177-3AD203B41FA5}">
                      <a16:colId xmlns:a16="http://schemas.microsoft.com/office/drawing/2014/main" val="3658747391"/>
                    </a:ext>
                  </a:extLst>
                </a:gridCol>
                <a:gridCol w="1004570">
                  <a:extLst>
                    <a:ext uri="{9D8B030D-6E8A-4147-A177-3AD203B41FA5}">
                      <a16:colId xmlns:a16="http://schemas.microsoft.com/office/drawing/2014/main" val="2887804107"/>
                    </a:ext>
                  </a:extLst>
                </a:gridCol>
              </a:tblGrid>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名次</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effectLst/>
                          <a:latin typeface="標楷體" panose="03000509000000000000" pitchFamily="65" charset="-120"/>
                          <a:ea typeface="標楷體" panose="03000509000000000000" pitchFamily="65" charset="-120"/>
                        </a:rPr>
                        <a:t>MENU </a:t>
                      </a:r>
                      <a:r>
                        <a:rPr lang="zh-TW" sz="1200" kern="0">
                          <a:effectLst/>
                          <a:latin typeface="標楷體" panose="03000509000000000000" pitchFamily="65" charset="-120"/>
                          <a:ea typeface="標楷體" panose="03000509000000000000" pitchFamily="65" charset="-120"/>
                        </a:rPr>
                        <a:t>美食誌 </a:t>
                      </a:r>
                      <a:r>
                        <a:rPr lang="en-US" sz="1200" kern="0">
                          <a:effectLst/>
                          <a:latin typeface="標楷體" panose="03000509000000000000" pitchFamily="65" charset="-120"/>
                          <a:ea typeface="標楷體" panose="03000509000000000000" pitchFamily="65" charset="-120"/>
                        </a:rPr>
                        <a:t>(2019.12.1)</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新評分排名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697613696"/>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第一名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富宏牛肉麵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3</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755004951"/>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第二名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永康牛肉麵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1</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600671780"/>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第三名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劉山東牛肉麵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5</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670826181"/>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第四名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林東芳牛肉麵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2</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706172888"/>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第五名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乖乖牛肉麵</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4</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376794328"/>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第六名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建宏牛肉麵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7</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425445852"/>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第七名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老皮牛肉麵</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dirty="0">
                          <a:effectLst/>
                          <a:latin typeface="標楷體" panose="03000509000000000000" pitchFamily="65" charset="-120"/>
                          <a:ea typeface="標楷體" panose="03000509000000000000" pitchFamily="65" charset="-120"/>
                        </a:rPr>
                        <a:t>6</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311902816"/>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第八名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愛</a:t>
                      </a:r>
                      <a:r>
                        <a:rPr lang="en-US" sz="1200" kern="0" dirty="0">
                          <a:effectLst/>
                          <a:latin typeface="標楷體" panose="03000509000000000000" pitchFamily="65" charset="-120"/>
                          <a:ea typeface="標楷體" panose="03000509000000000000" pitchFamily="65" charset="-120"/>
                        </a:rPr>
                        <a:t>.</a:t>
                      </a:r>
                      <a:r>
                        <a:rPr lang="zh-TW" sz="1200" kern="0" dirty="0">
                          <a:effectLst/>
                          <a:latin typeface="標楷體" panose="03000509000000000000" pitchFamily="65" charset="-120"/>
                          <a:ea typeface="標楷體" panose="03000509000000000000" pitchFamily="65" charset="-120"/>
                        </a:rPr>
                        <a:t>熟成</a:t>
                      </a:r>
                      <a:r>
                        <a:rPr lang="en-US" sz="1200" kern="0" dirty="0">
                          <a:effectLst/>
                          <a:latin typeface="標楷體" panose="03000509000000000000" pitchFamily="65" charset="-120"/>
                          <a:ea typeface="標楷體" panose="03000509000000000000" pitchFamily="65" charset="-120"/>
                        </a:rPr>
                        <a:t>21</a:t>
                      </a:r>
                      <a:r>
                        <a:rPr lang="zh-TW" sz="1200" kern="0" dirty="0">
                          <a:effectLst/>
                          <a:latin typeface="標楷體" panose="03000509000000000000" pitchFamily="65" charset="-120"/>
                          <a:ea typeface="標楷體" panose="03000509000000000000" pitchFamily="65" charset="-120"/>
                        </a:rPr>
                        <a:t>牛肉麵</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10</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999456752"/>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第九名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樂客牛肉麵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8</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105086029"/>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第十名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犇三牛牛肉麵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dirty="0">
                          <a:effectLst/>
                          <a:latin typeface="標楷體" panose="03000509000000000000" pitchFamily="65" charset="-120"/>
                          <a:ea typeface="標楷體" panose="03000509000000000000" pitchFamily="65" charset="-120"/>
                        </a:rPr>
                        <a:t>9</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605019930"/>
                  </a:ext>
                </a:extLst>
              </a:tr>
            </a:tbl>
          </a:graphicData>
        </a:graphic>
      </p:graphicFrame>
      <p:sp>
        <p:nvSpPr>
          <p:cNvPr id="36" name="矩形 35"/>
          <p:cNvSpPr/>
          <p:nvPr/>
        </p:nvSpPr>
        <p:spPr>
          <a:xfrm>
            <a:off x="9077303" y="3425738"/>
            <a:ext cx="1415772" cy="338554"/>
          </a:xfrm>
          <a:prstGeom prst="rect">
            <a:avLst/>
          </a:prstGeom>
        </p:spPr>
        <p:txBody>
          <a:bodyPr wrap="none">
            <a:spAutoFit/>
          </a:bodyPr>
          <a:lstStyle/>
          <a:p>
            <a:r>
              <a:rPr lang="zh-TW" altLang="en-US" sz="1600" dirty="0" smtClean="0">
                <a:latin typeface="Cambria Math" panose="02040503050406030204" pitchFamily="18" charset="0"/>
                <a:ea typeface="標楷體" panose="03000509000000000000" pitchFamily="65" charset="-120"/>
                <a:cs typeface="Times New Roman" panose="02020603050405020304" pitchFamily="18" charset="0"/>
              </a:rPr>
              <a:t>排名預測範例</a:t>
            </a:r>
            <a:endParaRPr lang="zh-TW" altLang="en-US" sz="1600" dirty="0">
              <a:latin typeface="Cambria Math" panose="020405030504060302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9415176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21</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5" name="矩形 4"/>
          <p:cNvSpPr/>
          <p:nvPr/>
        </p:nvSpPr>
        <p:spPr>
          <a:xfrm>
            <a:off x="3636105" y="448459"/>
            <a:ext cx="3005943"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排名預測結果的驗證方式</a:t>
            </a:r>
            <a:endParaRPr lang="en-US" altLang="zh-CN" sz="2000" b="1" dirty="0">
              <a:latin typeface="標楷體" panose="03000509000000000000" pitchFamily="65" charset="-120"/>
              <a:ea typeface="標楷體" panose="03000509000000000000" pitchFamily="65" charset="-120"/>
            </a:endParaRP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圆角矩形 66"/>
          <p:cNvSpPr/>
          <p:nvPr/>
        </p:nvSpPr>
        <p:spPr>
          <a:xfrm rot="10800000" flipV="1">
            <a:off x="725418" y="1303661"/>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9" name="直接连接符 68"/>
          <p:cNvCxnSpPr/>
          <p:nvPr/>
        </p:nvCxnSpPr>
        <p:spPr>
          <a:xfrm flipH="1">
            <a:off x="1154278" y="1639740"/>
            <a:ext cx="1440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 name="文本框 386"/>
          <p:cNvSpPr txBox="1"/>
          <p:nvPr/>
        </p:nvSpPr>
        <p:spPr>
          <a:xfrm>
            <a:off x="1154277" y="1128492"/>
            <a:ext cx="1415764"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研究驗證</a:t>
            </a:r>
            <a:endParaRPr lang="zh-TW" altLang="en-US" sz="2400" dirty="0">
              <a:solidFill>
                <a:srgbClr val="157E9F"/>
              </a:solidFill>
              <a:latin typeface="標楷體" panose="03000509000000000000" pitchFamily="65" charset="-120"/>
              <a:ea typeface="標楷體" panose="03000509000000000000" pitchFamily="65" charset="-120"/>
            </a:endParaRPr>
          </a:p>
        </p:txBody>
      </p:sp>
      <p:sp>
        <p:nvSpPr>
          <p:cNvPr id="11" name="矩形 10"/>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graphicFrame>
        <p:nvGraphicFramePr>
          <p:cNvPr id="12" name="表格 11"/>
          <p:cNvGraphicFramePr>
            <a:graphicFrameLocks noGrp="1"/>
          </p:cNvGraphicFramePr>
          <p:nvPr>
            <p:extLst>
              <p:ext uri="{D42A27DB-BD31-4B8C-83A1-F6EECF244321}">
                <p14:modId xmlns:p14="http://schemas.microsoft.com/office/powerpoint/2010/main" val="3210589212"/>
              </p:ext>
            </p:extLst>
          </p:nvPr>
        </p:nvGraphicFramePr>
        <p:xfrm>
          <a:off x="2291117" y="4527464"/>
          <a:ext cx="3003619" cy="996420"/>
        </p:xfrm>
        <a:graphic>
          <a:graphicData uri="http://schemas.openxmlformats.org/drawingml/2006/table">
            <a:tbl>
              <a:tblPr firstRow="1" firstCol="1" bandRow="1">
                <a:tableStyleId>{5C22544A-7EE6-4342-B048-85BDC9FD1C3A}</a:tableStyleId>
              </a:tblPr>
              <a:tblGrid>
                <a:gridCol w="1044737">
                  <a:extLst>
                    <a:ext uri="{9D8B030D-6E8A-4147-A177-3AD203B41FA5}">
                      <a16:colId xmlns:a16="http://schemas.microsoft.com/office/drawing/2014/main" val="4283791223"/>
                    </a:ext>
                  </a:extLst>
                </a:gridCol>
                <a:gridCol w="1100705">
                  <a:extLst>
                    <a:ext uri="{9D8B030D-6E8A-4147-A177-3AD203B41FA5}">
                      <a16:colId xmlns:a16="http://schemas.microsoft.com/office/drawing/2014/main" val="2923292860"/>
                    </a:ext>
                  </a:extLst>
                </a:gridCol>
                <a:gridCol w="858177">
                  <a:extLst>
                    <a:ext uri="{9D8B030D-6E8A-4147-A177-3AD203B41FA5}">
                      <a16:colId xmlns:a16="http://schemas.microsoft.com/office/drawing/2014/main" val="1002897723"/>
                    </a:ext>
                  </a:extLst>
                </a:gridCol>
              </a:tblGrid>
              <a:tr h="498210">
                <a:tc>
                  <a:txBody>
                    <a:bodyPr/>
                    <a:lstStyle/>
                    <a:p>
                      <a:endParaRPr lang="zh-TW" sz="2000" kern="100">
                        <a:effectLst/>
                        <a:latin typeface="Calibri" panose="020F0502020204030204" pitchFamily="34" charset="0"/>
                        <a:cs typeface="Times New Roman" panose="02020603050405020304" pitchFamily="18" charset="0"/>
                      </a:endParaRPr>
                    </a:p>
                  </a:txBody>
                  <a:tcPr marL="17780" marR="17780" marT="0" marB="0" anchor="ctr"/>
                </a:tc>
                <a:tc>
                  <a:txBody>
                    <a:bodyPr/>
                    <a:lstStyle/>
                    <a:p>
                      <a:pPr>
                        <a:lnSpc>
                          <a:spcPct val="150000"/>
                        </a:lnSpc>
                        <a:spcAft>
                          <a:spcPts val="0"/>
                        </a:spcAft>
                      </a:pPr>
                      <a:r>
                        <a:rPr lang="en-US" sz="2000" kern="0">
                          <a:effectLst/>
                        </a:rPr>
                        <a:t>MSE</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2000" kern="0" dirty="0">
                          <a:effectLst/>
                        </a:rPr>
                        <a:t>FCP</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4137824126"/>
                  </a:ext>
                </a:extLst>
              </a:tr>
              <a:tr h="498210">
                <a:tc>
                  <a:txBody>
                    <a:bodyPr/>
                    <a:lstStyle/>
                    <a:p>
                      <a:pPr>
                        <a:lnSpc>
                          <a:spcPct val="150000"/>
                        </a:lnSpc>
                        <a:spcAft>
                          <a:spcPts val="0"/>
                        </a:spcAft>
                      </a:pPr>
                      <a:r>
                        <a:rPr lang="en-US" sz="2000" kern="0">
                          <a:effectLst/>
                        </a:rPr>
                        <a:t>Baseline</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2000" kern="0">
                          <a:effectLst/>
                        </a:rPr>
                        <a:t>16.4</a:t>
                      </a:r>
                      <a:endParaRPr lang="zh-TW" sz="20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2000" kern="0" dirty="0">
                          <a:effectLst/>
                        </a:rPr>
                        <a:t>0.5</a:t>
                      </a:r>
                      <a:endParaRPr 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331602215"/>
                  </a:ext>
                </a:extLst>
              </a:tr>
            </a:tbl>
          </a:graphicData>
        </a:graphic>
      </p:graphicFrame>
      <p:sp>
        <p:nvSpPr>
          <p:cNvPr id="13" name="Rectangle 1"/>
          <p:cNvSpPr>
            <a:spLocks noChangeArrowheads="1"/>
          </p:cNvSpPr>
          <p:nvPr/>
        </p:nvSpPr>
        <p:spPr bwMode="auto">
          <a:xfrm>
            <a:off x="2645172" y="5523884"/>
            <a:ext cx="21194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TW" altLang="en-US"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隨機排名的</a:t>
            </a:r>
            <a:r>
              <a:rPr kumimoji="0" lang="en-US" altLang="zh-TW" b="0" i="0" u="none" strike="noStrike" cap="none" normalizeH="0" baseline="0" dirty="0" smtClean="0">
                <a:ln>
                  <a:noFill/>
                </a:ln>
                <a:solidFill>
                  <a:schemeClr val="tx1"/>
                </a:solidFill>
                <a:effectLst/>
                <a:ea typeface="標楷體" panose="03000509000000000000" pitchFamily="65" charset="-120"/>
                <a:cs typeface="Times New Roman" panose="02020603050405020304" pitchFamily="18" charset="0"/>
              </a:rPr>
              <a:t>baseline</a:t>
            </a:r>
            <a:endParaRPr kumimoji="0" lang="en-US" altLang="zh-TW" sz="2800" b="0" i="0" u="none" strike="noStrike" cap="none" normalizeH="0" baseline="0" dirty="0" smtClean="0">
              <a:ln>
                <a:noFill/>
              </a:ln>
              <a:solidFill>
                <a:schemeClr val="tx1"/>
              </a:solidFill>
              <a:effectLst/>
              <a:latin typeface="Arial" panose="020B0604020202020204" pitchFamily="34" charset="0"/>
            </a:endParaRPr>
          </a:p>
        </p:txBody>
      </p:sp>
      <p:grpSp>
        <p:nvGrpSpPr>
          <p:cNvPr id="14" name="Group 398"/>
          <p:cNvGrpSpPr/>
          <p:nvPr/>
        </p:nvGrpSpPr>
        <p:grpSpPr>
          <a:xfrm>
            <a:off x="1284902" y="1865220"/>
            <a:ext cx="391999" cy="405287"/>
            <a:chOff x="209551" y="3594100"/>
            <a:chExt cx="280988" cy="290513"/>
          </a:xfrm>
          <a:solidFill>
            <a:srgbClr val="157E9F"/>
          </a:solidFill>
        </p:grpSpPr>
        <p:sp>
          <p:nvSpPr>
            <p:cNvPr id="15"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16"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18" name="矩形 17"/>
          <p:cNvSpPr/>
          <p:nvPr/>
        </p:nvSpPr>
        <p:spPr>
          <a:xfrm>
            <a:off x="1676900" y="1820307"/>
            <a:ext cx="2565126" cy="430887"/>
          </a:xfrm>
          <a:prstGeom prst="rect">
            <a:avLst/>
          </a:prstGeom>
        </p:spPr>
        <p:txBody>
          <a:bodyPr wrap="none">
            <a:spAutoFit/>
          </a:bodyPr>
          <a:lstStyle/>
          <a:p>
            <a:r>
              <a:rPr lang="zh-TW" altLang="en-US" sz="2200" dirty="0" smtClean="0">
                <a:latin typeface="Times New Roman" panose="02020603050405020304" pitchFamily="18" charset="0"/>
                <a:ea typeface="標楷體" panose="03000509000000000000" pitchFamily="65" charset="-120"/>
                <a:cs typeface="Times New Roman" panose="02020603050405020304" pitchFamily="18" charset="0"/>
              </a:rPr>
              <a:t>排名預測</a:t>
            </a:r>
            <a:r>
              <a:rPr lang="zh-TW" altLang="en-US" sz="2200" dirty="0">
                <a:latin typeface="Times New Roman" panose="02020603050405020304" pitchFamily="18" charset="0"/>
                <a:ea typeface="標楷體" panose="03000509000000000000" pitchFamily="65" charset="-120"/>
                <a:cs typeface="Times New Roman" panose="02020603050405020304" pitchFamily="18" charset="0"/>
              </a:rPr>
              <a:t>之</a:t>
            </a:r>
            <a:r>
              <a:rPr lang="en-US" altLang="zh-TW" sz="2200" dirty="0" smtClean="0">
                <a:latin typeface="Times New Roman" panose="02020603050405020304" pitchFamily="18" charset="0"/>
                <a:ea typeface="標楷體" panose="03000509000000000000" pitchFamily="65" charset="-120"/>
                <a:cs typeface="Times New Roman" panose="02020603050405020304" pitchFamily="18" charset="0"/>
              </a:rPr>
              <a:t>Baseline</a:t>
            </a:r>
            <a:endParaRPr lang="en-US" altLang="zh-TW" sz="22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0" name="TextBox 36"/>
          <p:cNvSpPr txBox="1">
            <a:spLocks noChangeArrowheads="1"/>
          </p:cNvSpPr>
          <p:nvPr/>
        </p:nvSpPr>
        <p:spPr bwMode="auto">
          <a:xfrm>
            <a:off x="1850284" y="2252894"/>
            <a:ext cx="713222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一萬次的隨機排名與正確排名</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第一名至第十名</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計算</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MSE</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r>
            <a:b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b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MSE = 16.4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0.2</a:t>
            </a:r>
          </a:p>
          <a:p>
            <a:pPr marL="342900" indent="-342900">
              <a:lnSpc>
                <a:spcPct val="15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一萬次的隨機排名與正確排名</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第一名至第十名</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計算</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FCP</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r>
            <a:b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b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FCP </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0.5 ± 0.02</a:t>
            </a:r>
          </a:p>
        </p:txBody>
      </p:sp>
    </p:spTree>
    <p:extLst>
      <p:ext uri="{BB962C8B-B14F-4D97-AF65-F5344CB8AC3E}">
        <p14:creationId xmlns:p14="http://schemas.microsoft.com/office/powerpoint/2010/main" val="19068039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22</a:t>
            </a:fld>
            <a:endParaRPr lang="zh-CN" altLang="en-US" dirty="0"/>
          </a:p>
        </p:txBody>
      </p:sp>
      <p:sp>
        <p:nvSpPr>
          <p:cNvPr id="3" name="矩形 2"/>
          <p:cNvSpPr/>
          <p:nvPr/>
        </p:nvSpPr>
        <p:spPr>
          <a:xfrm>
            <a:off x="1089139" y="1395943"/>
            <a:ext cx="10199692"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199"/>
          <p:cNvSpPr txBox="1"/>
          <p:nvPr/>
        </p:nvSpPr>
        <p:spPr>
          <a:xfrm>
            <a:off x="1262299" y="1628318"/>
            <a:ext cx="9472376" cy="646331"/>
          </a:xfrm>
          <a:prstGeom prst="rect">
            <a:avLst/>
          </a:prstGeom>
          <a:noFill/>
        </p:spPr>
        <p:txBody>
          <a:bodyPr wrap="square" rtlCol="0">
            <a:spAutoFit/>
          </a:bodyPr>
          <a:lstStyle/>
          <a:p>
            <a:r>
              <a:rPr lang="en-US" altLang="zh-CN" sz="3600" b="1" dirty="0">
                <a:solidFill>
                  <a:schemeClr val="bg1"/>
                </a:solidFill>
                <a:latin typeface="標楷體" panose="03000509000000000000" pitchFamily="65" charset="-120"/>
                <a:ea typeface="標楷體" panose="03000509000000000000" pitchFamily="65" charset="-120"/>
              </a:rPr>
              <a:t>4</a:t>
            </a:r>
            <a:r>
              <a:rPr lang="en-US" altLang="zh-CN" sz="3600" b="1" dirty="0" smtClean="0">
                <a:solidFill>
                  <a:schemeClr val="bg1"/>
                </a:solidFill>
                <a:latin typeface="標楷體" panose="03000509000000000000" pitchFamily="65" charset="-120"/>
                <a:ea typeface="標楷體" panose="03000509000000000000" pitchFamily="65" charset="-120"/>
              </a:rPr>
              <a:t>. </a:t>
            </a:r>
            <a:r>
              <a:rPr lang="zh-TW" altLang="en-US" sz="3600" b="1" dirty="0" smtClean="0">
                <a:solidFill>
                  <a:schemeClr val="bg1"/>
                </a:solidFill>
                <a:latin typeface="標楷體" panose="03000509000000000000" pitchFamily="65" charset="-120"/>
                <a:ea typeface="標楷體" panose="03000509000000000000" pitchFamily="65" charset="-120"/>
              </a:rPr>
              <a:t>研究</a:t>
            </a:r>
            <a:r>
              <a:rPr lang="zh-TW" altLang="en-US" sz="3600" b="1" dirty="0">
                <a:solidFill>
                  <a:schemeClr val="bg1"/>
                </a:solidFill>
                <a:latin typeface="標楷體" panose="03000509000000000000" pitchFamily="65" charset="-120"/>
                <a:ea typeface="標楷體" panose="03000509000000000000" pitchFamily="65" charset="-120"/>
              </a:rPr>
              <a:t>結果分析</a:t>
            </a:r>
          </a:p>
        </p:txBody>
      </p:sp>
      <p:grpSp>
        <p:nvGrpSpPr>
          <p:cNvPr id="5" name="组合 200"/>
          <p:cNvGrpSpPr/>
          <p:nvPr/>
        </p:nvGrpSpPr>
        <p:grpSpPr>
          <a:xfrm>
            <a:off x="8200989" y="2560844"/>
            <a:ext cx="3081236" cy="3107841"/>
            <a:chOff x="-8677773" y="-3051174"/>
            <a:chExt cx="6986830" cy="7046911"/>
          </a:xfrm>
          <a:solidFill>
            <a:schemeClr val="bg1"/>
          </a:solidFill>
        </p:grpSpPr>
        <p:sp>
          <p:nvSpPr>
            <p:cNvPr id="6"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1"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2"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7"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9"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7"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46"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47"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7"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8"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9"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0"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1"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2"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3"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4"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5"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6"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7"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8"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9"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0"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1"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2"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3"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4"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5"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6"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7"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8"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9"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0"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1"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2"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3"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4"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5"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6"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7"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8"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9"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0"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1"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2"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3"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4"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5"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6"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7"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8"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9"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0"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1"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2"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3"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4"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5"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6"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7"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8"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9"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0"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1"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2"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3"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4"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5"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6"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7"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8"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9"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20"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21"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2"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3"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4"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5"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6"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7"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8"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9"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0"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1"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2"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3"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4"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5"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6"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7"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38"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39"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40"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41"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2"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3"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4"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5"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6"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7"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8"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9"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0"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1"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2"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3"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4"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5"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6"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7"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8"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9"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60"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1"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2"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3"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64"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5"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6"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7"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8"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9"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70"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71"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172" name="Group 409"/>
            <p:cNvGrpSpPr/>
            <p:nvPr/>
          </p:nvGrpSpPr>
          <p:grpSpPr bwMode="auto">
            <a:xfrm>
              <a:off x="-7639510" y="-3051174"/>
              <a:ext cx="3211625" cy="6216650"/>
              <a:chOff x="2459" y="-335"/>
              <a:chExt cx="2023" cy="3916"/>
            </a:xfrm>
            <a:grpFill/>
          </p:grpSpPr>
          <p:sp>
            <p:nvSpPr>
              <p:cNvPr id="1370"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371"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2"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3"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374"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5"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376"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7"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378"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9"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380"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81"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382"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383"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384"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85"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386"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387"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388"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389"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0"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1"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392"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3"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394"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5"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396"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397"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8"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399"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400"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1"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402"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3"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4"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405"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406"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7"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408"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409"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10"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411"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413"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414"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415"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416"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417"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418"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419"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420"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421"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422"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423"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424"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425"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426"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427"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428"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429"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430"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431"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432"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433"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434"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435"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436"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437"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438"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439"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440"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441"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442"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443"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444"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7"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8"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9"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0"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1"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2"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3"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4"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5"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6"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7"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8"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59"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0"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1"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2"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3"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4"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5"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6"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7"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8"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9"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0"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1"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2"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3"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4"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5"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6"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7"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8"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9"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80"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81"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2"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3"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4"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5"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6"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7"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8"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9"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90"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1"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2"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3"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4"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5"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6"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7"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8"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9"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0"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1"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2"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3"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4"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5"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6"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7"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08"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09"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0"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1"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2"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3"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4"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5"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6"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7"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8"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9"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20"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21"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2"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3"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4"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5"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6"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7"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8"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9"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0"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1"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2"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3"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4"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5"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6"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7"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8"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9"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0"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1"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2"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3"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4"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5"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6"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7"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48"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49"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0"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1"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2"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3"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4"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5"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6"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7"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8"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9"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60"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1"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2"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3"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4"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5"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6"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7"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8"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69"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3" name="Group 610"/>
            <p:cNvGrpSpPr/>
            <p:nvPr/>
          </p:nvGrpSpPr>
          <p:grpSpPr bwMode="auto">
            <a:xfrm>
              <a:off x="-5969403" y="-3051174"/>
              <a:ext cx="1986032" cy="4760913"/>
              <a:chOff x="3511" y="-335"/>
              <a:chExt cx="1251" cy="2999"/>
            </a:xfrm>
            <a:grpFill/>
          </p:grpSpPr>
          <p:sp>
            <p:nvSpPr>
              <p:cNvPr id="1170"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1"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2"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3"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4"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5"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6"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7"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8"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9"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0"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1"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2"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3"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4"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5"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6"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7"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8"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9"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0"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1"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2"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3"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4"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5"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6"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7"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8"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9"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0"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1"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2"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3"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4"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5"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6"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7"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8"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9"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0"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1"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2"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3"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4"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5"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6"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7"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8"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9"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0"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1"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2"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3"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4"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5"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6"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7"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8"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9"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0"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1"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2"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3"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4"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5"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6"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7"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8"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0"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1"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2"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1"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2"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3"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4"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5"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6"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7"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8"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9"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0"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1"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2"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3"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4"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5"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6"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7"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8"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9"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0"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1"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2"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3"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4"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5"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6"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7"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8"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9"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0"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1"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2"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3"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4"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5"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6"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7"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8"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9"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0"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1"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2"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3"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4"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5"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6"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7"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8"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9"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0"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1"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2"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3"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4"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5"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6"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7"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8"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9"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0"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1"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2"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3"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4"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5"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6"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7"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8"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9"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0"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1"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2"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3"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4"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5"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6"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7"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8"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9"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0"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1"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2"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3"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4"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5"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6"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7"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8"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9"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0"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1"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2"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3"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4"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5"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6"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7"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8"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9"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0"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1"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2"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3"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4"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5"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6"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357"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358"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359"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360"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361"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362"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363"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364"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365"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366"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367"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368"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369"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174" name="Group 811"/>
            <p:cNvGrpSpPr/>
            <p:nvPr/>
          </p:nvGrpSpPr>
          <p:grpSpPr bwMode="auto">
            <a:xfrm>
              <a:off x="-4373911" y="-404813"/>
              <a:ext cx="2409908" cy="3767136"/>
              <a:chOff x="4516" y="1332"/>
              <a:chExt cx="1518" cy="2373"/>
            </a:xfrm>
            <a:grpFill/>
          </p:grpSpPr>
          <p:sp>
            <p:nvSpPr>
              <p:cNvPr id="970"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971"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972"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973"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974"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975"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976"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977"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978"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979"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980"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981"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982"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983"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984"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985"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986"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987"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988"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989"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990"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991"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992"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993"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994"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995"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996"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997"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998"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999"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000"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01"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02"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03"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004"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005"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006"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07"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008"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009"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010"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011"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012"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13"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014"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15"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016"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017"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018"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019"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020"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021"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022"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023"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024"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025"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026"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28"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030"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32"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034"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036"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038"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040"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042"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043"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044"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046"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7"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8"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9"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0"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1"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2"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3"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4"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5"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56"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057"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8"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9"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0"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1"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2"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3"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4"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5"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6"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7"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8"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9"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0"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1"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2"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3"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4"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5"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6"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7"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8"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9"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0"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1"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2"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3"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4"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85"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86"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7"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8"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9"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0"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1"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2"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3"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4"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095"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6"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7"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8"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9"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0"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1"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2"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3"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5"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6"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7"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8"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0"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6"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7"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8"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9"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5" name="Group 1012"/>
            <p:cNvGrpSpPr/>
            <p:nvPr/>
          </p:nvGrpSpPr>
          <p:grpSpPr bwMode="auto">
            <a:xfrm>
              <a:off x="-3900818" y="-1035049"/>
              <a:ext cx="2209875" cy="4397375"/>
              <a:chOff x="4814" y="935"/>
              <a:chExt cx="1392" cy="2770"/>
            </a:xfrm>
            <a:grpFill/>
          </p:grpSpPr>
          <p:sp>
            <p:nvSpPr>
              <p:cNvPr id="770"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0"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1"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832"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833"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4"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5"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836"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7"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838"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839"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840"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841"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2"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843"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4"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845"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6"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847"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848"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9"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0"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851"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2"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853"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4"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5"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856"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857"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858"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9"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860"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861"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2"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3"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4"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865"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6"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867"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8"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9"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870"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871"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872"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873"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874"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875"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876"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877"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878"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879"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880"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881"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882"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883"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884"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885"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886"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887"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888"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889"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890"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891"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892"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893"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894"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895"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896"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897"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898"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899"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900"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901"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902"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03"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904"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905"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906"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907"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909"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10"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11"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912"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914"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6"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6" name="Group 1213"/>
            <p:cNvGrpSpPr/>
            <p:nvPr/>
          </p:nvGrpSpPr>
          <p:grpSpPr bwMode="auto">
            <a:xfrm>
              <a:off x="-3900818" y="-1035049"/>
              <a:ext cx="768377" cy="3255963"/>
              <a:chOff x="4814" y="935"/>
              <a:chExt cx="484" cy="2051"/>
            </a:xfrm>
            <a:grpFill/>
          </p:grpSpPr>
          <p:sp>
            <p:nvSpPr>
              <p:cNvPr id="570"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2"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3"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4"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5"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6"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7"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68"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9"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70"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1"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2"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3"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74"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5"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6"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7"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8"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9"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0"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1"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2"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3"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4"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85"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6"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7"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8"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9"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0"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1"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2"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3"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4"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95"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6"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7"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8"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9"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0"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1"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2"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3"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4"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5"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06"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07"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708"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9"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710"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1"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2"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3"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4"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5"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6"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7"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8"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9"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0"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21"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22"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3"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4"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5"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6"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7"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28"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29"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0"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1"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2"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3"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4"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5"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36"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37"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38"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39"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0"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1"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2"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3"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4"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5"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6"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7"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8"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9"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0"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1"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2"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3"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4"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55"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6"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7"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8"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9"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0"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3"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4"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766"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7" name="Group 1414"/>
            <p:cNvGrpSpPr/>
            <p:nvPr/>
          </p:nvGrpSpPr>
          <p:grpSpPr bwMode="auto">
            <a:xfrm>
              <a:off x="-3529332" y="-1031875"/>
              <a:ext cx="676299" cy="3252788"/>
              <a:chOff x="5048" y="937"/>
              <a:chExt cx="426" cy="2049"/>
            </a:xfrm>
            <a:grpFill/>
          </p:grpSpPr>
          <p:sp>
            <p:nvSpPr>
              <p:cNvPr id="370"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71"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72"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3"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374"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5"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6"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7"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378"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6"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7"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8"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469"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0"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1"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472"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473"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4"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475"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6"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477"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8"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479"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480"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1"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482"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483"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484"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5"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486"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487"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488"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9"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490"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491"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2"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3"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494"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495"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496"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7"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8"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499"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0"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501"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502"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503"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4"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5"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506"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7"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508"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509"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0"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511"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2"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513"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4"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5"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516"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7"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518"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9"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520"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1"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522"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23"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4"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525"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526"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527"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8"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529"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530"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531"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532"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533"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34"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35"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36"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537"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538"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39"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540"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541"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542"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3"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4"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5"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546"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547"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48"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49"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550"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51"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552"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53"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554"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555"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556"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557"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558"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559"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560"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561"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562"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563"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64"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5"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6"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567"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568"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178"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79"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180"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81"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82"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183"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4"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5"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6"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7"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8"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9"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0"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1"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2"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3"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4"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5"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6"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7"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8"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9"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0"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1"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2"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7"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368"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369"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1570" name="文本框 3"/>
          <p:cNvSpPr txBox="1"/>
          <p:nvPr/>
        </p:nvSpPr>
        <p:spPr>
          <a:xfrm>
            <a:off x="1252772" y="2977050"/>
            <a:ext cx="8310327" cy="175432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400" dirty="0">
                <a:solidFill>
                  <a:schemeClr val="bg1"/>
                </a:solidFill>
                <a:latin typeface="標楷體" panose="03000509000000000000" pitchFamily="65" charset="-120"/>
                <a:ea typeface="標楷體" panose="03000509000000000000" pitchFamily="65" charset="-120"/>
              </a:rPr>
              <a:t>資料爬取與</a:t>
            </a:r>
            <a:r>
              <a:rPr lang="zh-TW" altLang="en-US" sz="2400" dirty="0" smtClean="0">
                <a:solidFill>
                  <a:schemeClr val="bg1"/>
                </a:solidFill>
                <a:latin typeface="標楷體" panose="03000509000000000000" pitchFamily="65" charset="-120"/>
                <a:ea typeface="標楷體" panose="03000509000000000000" pitchFamily="65" charset="-120"/>
              </a:rPr>
              <a:t>分析</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a:solidFill>
                  <a:schemeClr val="bg1"/>
                </a:solidFill>
                <a:latin typeface="標楷體" panose="03000509000000000000" pitchFamily="65" charset="-120"/>
                <a:ea typeface="標楷體" panose="03000509000000000000" pitchFamily="65" charset="-120"/>
              </a:rPr>
              <a:t>排名預測與</a:t>
            </a:r>
            <a:r>
              <a:rPr lang="zh-TW" altLang="en-US" sz="2400" dirty="0" smtClean="0">
                <a:solidFill>
                  <a:schemeClr val="bg1"/>
                </a:solidFill>
                <a:latin typeface="標楷體" panose="03000509000000000000" pitchFamily="65" charset="-120"/>
                <a:ea typeface="標楷體" panose="03000509000000000000" pitchFamily="65" charset="-120"/>
              </a:rPr>
              <a:t>驗證</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各</a:t>
            </a:r>
            <a:r>
              <a:rPr lang="zh-TW" altLang="en-US" sz="2400" dirty="0">
                <a:solidFill>
                  <a:schemeClr val="bg1"/>
                </a:solidFill>
                <a:latin typeface="標楷體" panose="03000509000000000000" pitchFamily="65" charset="-120"/>
                <a:ea typeface="標楷體" panose="03000509000000000000" pitchFamily="65" charset="-120"/>
              </a:rPr>
              <a:t>餐飲種類的排名差異分析</a:t>
            </a:r>
            <a:endParaRPr lang="en-US" altLang="zh-TW" sz="2400" dirty="0" smtClean="0">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0424475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23</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50743" y="450601"/>
            <a:ext cx="1980021"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資料爬取與分析</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916553"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324911" y="1616233"/>
            <a:ext cx="2016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740152" y="5434960"/>
            <a:ext cx="4801314" cy="369332"/>
          </a:xfrm>
          <a:prstGeom prst="rect">
            <a:avLst/>
          </a:prstGeom>
        </p:spPr>
        <p:txBody>
          <a:bodyPr wrap="none">
            <a:spAutoFit/>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牛肉麵六個</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月</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的總評論數與</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每月</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評論</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數量</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分布</a:t>
            </a:r>
            <a:endParaRPr lang="zh-TW" altLang="en-US" dirty="0"/>
          </a:p>
        </p:txBody>
      </p:sp>
      <p:pic>
        <p:nvPicPr>
          <p:cNvPr id="17" name="圖片 16"/>
          <p:cNvPicPr/>
          <p:nvPr/>
        </p:nvPicPr>
        <p:blipFill>
          <a:blip r:embed="rId3"/>
          <a:stretch>
            <a:fillRect/>
          </a:stretch>
        </p:blipFill>
        <p:spPr>
          <a:xfrm>
            <a:off x="6479530" y="2082425"/>
            <a:ext cx="5322558" cy="3188284"/>
          </a:xfrm>
          <a:prstGeom prst="rect">
            <a:avLst/>
          </a:prstGeom>
          <a:ln>
            <a:solidFill>
              <a:schemeClr val="tx1"/>
            </a:solidFill>
          </a:ln>
        </p:spPr>
      </p:pic>
      <p:sp>
        <p:nvSpPr>
          <p:cNvPr id="19" name="文本框 386"/>
          <p:cNvSpPr txBox="1"/>
          <p:nvPr/>
        </p:nvSpPr>
        <p:spPr>
          <a:xfrm>
            <a:off x="1288262" y="1099740"/>
            <a:ext cx="2031317" cy="572460"/>
          </a:xfrm>
          <a:prstGeom prst="rect">
            <a:avLst/>
          </a:prstGeom>
          <a:noFill/>
        </p:spPr>
        <p:txBody>
          <a:bodyPr wrap="none" lIns="91436" tIns="45718" rIns="91436" bIns="45718" rtlCol="0">
            <a:spAutoFit/>
          </a:bodyPr>
          <a:lstStyle/>
          <a:p>
            <a:pPr>
              <a:lnSpc>
                <a:spcPct val="130000"/>
              </a:lnSpc>
            </a:pPr>
            <a:r>
              <a:rPr lang="zh-TW" altLang="en-US" sz="2400" dirty="0" smtClean="0">
                <a:solidFill>
                  <a:srgbClr val="157E9F"/>
                </a:solidFill>
                <a:latin typeface="標楷體" panose="03000509000000000000" pitchFamily="65" charset="-120"/>
                <a:ea typeface="標楷體" panose="03000509000000000000" pitchFamily="65" charset="-120"/>
              </a:rPr>
              <a:t>資料爬取時間</a:t>
            </a:r>
            <a:endParaRPr lang="zh-CN" altLang="en-US" sz="2400" dirty="0">
              <a:solidFill>
                <a:srgbClr val="157E9F"/>
              </a:solidFill>
              <a:latin typeface="標楷體" panose="03000509000000000000" pitchFamily="65" charset="-120"/>
              <a:ea typeface="標楷體" panose="03000509000000000000" pitchFamily="65" charset="-120"/>
            </a:endParaRPr>
          </a:p>
        </p:txBody>
      </p:sp>
      <p:sp>
        <p:nvSpPr>
          <p:cNvPr id="20" name="TextBox 36"/>
          <p:cNvSpPr txBox="1">
            <a:spLocks noChangeArrowheads="1"/>
          </p:cNvSpPr>
          <p:nvPr/>
        </p:nvSpPr>
        <p:spPr bwMode="auto">
          <a:xfrm>
            <a:off x="895950" y="1849101"/>
            <a:ext cx="545735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457200" indent="-457200">
              <a:lnSpc>
                <a:spcPct val="150000"/>
              </a:lnSpc>
              <a:spcBef>
                <a:spcPct val="0"/>
              </a:spcBef>
              <a:buFont typeface="+mj-lt"/>
              <a:buAutoNum type="arabicPeriod"/>
            </a:pPr>
            <a:r>
              <a:rPr lang="zh-TW" altLang="en-US" sz="2000" dirty="0">
                <a:latin typeface="標楷體" panose="03000509000000000000" pitchFamily="65" charset="-120"/>
                <a:ea typeface="標楷體" panose="03000509000000000000" pitchFamily="65" charset="-120"/>
              </a:rPr>
              <a:t>時間區段</a:t>
            </a:r>
            <a:r>
              <a:rPr lang="en-US" altLang="zh-TW" sz="2000" dirty="0">
                <a:latin typeface="標楷體" panose="03000509000000000000" pitchFamily="65" charset="-120"/>
                <a:ea typeface="標楷體" panose="03000509000000000000" pitchFamily="65" charset="-120"/>
              </a:rPr>
              <a:t>(time window)</a:t>
            </a:r>
            <a:r>
              <a:rPr lang="zh-TW" altLang="en-US" sz="2000" dirty="0">
                <a:latin typeface="標楷體" panose="03000509000000000000" pitchFamily="65" charset="-120"/>
                <a:ea typeface="標楷體" panose="03000509000000000000" pitchFamily="65" charset="-120"/>
              </a:rPr>
              <a:t>設</a:t>
            </a:r>
            <a:r>
              <a:rPr lang="zh-TW" altLang="en-US" sz="2000" dirty="0" smtClean="0">
                <a:latin typeface="標楷體" panose="03000509000000000000" pitchFamily="65" charset="-120"/>
                <a:ea typeface="標楷體" panose="03000509000000000000" pitchFamily="65" charset="-120"/>
              </a:rPr>
              <a:t>為六</a:t>
            </a:r>
            <a:r>
              <a:rPr lang="zh-TW" altLang="en-US" sz="2000" dirty="0">
                <a:latin typeface="標楷體" panose="03000509000000000000" pitchFamily="65" charset="-120"/>
                <a:ea typeface="標楷體" panose="03000509000000000000" pitchFamily="65" charset="-120"/>
              </a:rPr>
              <a:t>個</a:t>
            </a:r>
            <a:r>
              <a:rPr lang="zh-TW" altLang="en-US" sz="2000" dirty="0" smtClean="0">
                <a:latin typeface="標楷體" panose="03000509000000000000" pitchFamily="65" charset="-120"/>
                <a:ea typeface="標楷體" panose="03000509000000000000" pitchFamily="65" charset="-120"/>
              </a:rPr>
              <a:t>月且擷取所有評論</a:t>
            </a:r>
            <a:endParaRPr lang="en-US" altLang="zh-TW" sz="2000" dirty="0" smtClean="0">
              <a:latin typeface="標楷體" panose="03000509000000000000" pitchFamily="65" charset="-120"/>
              <a:ea typeface="標楷體" panose="03000509000000000000" pitchFamily="65" charset="-120"/>
            </a:endParaRPr>
          </a:p>
          <a:p>
            <a:pPr marL="457200" indent="-457200">
              <a:lnSpc>
                <a:spcPct val="150000"/>
              </a:lnSpc>
              <a:spcBef>
                <a:spcPct val="0"/>
              </a:spcBef>
              <a:buFont typeface="+mj-lt"/>
              <a:buAutoNum type="arabicPeriod"/>
            </a:pPr>
            <a:r>
              <a:rPr lang="zh-TW" altLang="en-US" sz="2000" dirty="0">
                <a:latin typeface="標楷體" panose="03000509000000000000" pitchFamily="65" charset="-120"/>
                <a:ea typeface="標楷體" panose="03000509000000000000" pitchFamily="65" charset="-120"/>
              </a:rPr>
              <a:t>時間區段</a:t>
            </a:r>
            <a:r>
              <a:rPr lang="en-US" altLang="zh-TW" sz="2000" dirty="0">
                <a:latin typeface="標楷體" panose="03000509000000000000" pitchFamily="65" charset="-120"/>
                <a:ea typeface="標楷體" panose="03000509000000000000" pitchFamily="65" charset="-120"/>
              </a:rPr>
              <a:t>(time window)</a:t>
            </a:r>
            <a:r>
              <a:rPr lang="zh-TW" altLang="en-US" sz="2000" dirty="0">
                <a:latin typeface="標楷體" panose="03000509000000000000" pitchFamily="65" charset="-120"/>
                <a:ea typeface="標楷體" panose="03000509000000000000" pitchFamily="65" charset="-120"/>
              </a:rPr>
              <a:t>設為六個</a:t>
            </a:r>
            <a:r>
              <a:rPr lang="zh-TW" altLang="en-US" sz="2000" dirty="0" smtClean="0">
                <a:latin typeface="標楷體" panose="03000509000000000000" pitchFamily="65" charset="-120"/>
                <a:ea typeface="標楷體" panose="03000509000000000000" pitchFamily="65" charset="-120"/>
              </a:rPr>
              <a:t>月但</a:t>
            </a:r>
            <a:r>
              <a:rPr lang="zh-TW" altLang="en-US" sz="2000" dirty="0">
                <a:latin typeface="標楷體" panose="03000509000000000000" pitchFamily="65" charset="-120"/>
                <a:ea typeface="標楷體" panose="03000509000000000000" pitchFamily="65" charset="-120"/>
              </a:rPr>
              <a:t>隨機</a:t>
            </a:r>
            <a:r>
              <a:rPr lang="zh-TW" altLang="en-US" sz="2000" dirty="0" smtClean="0">
                <a:latin typeface="標楷體" panose="03000509000000000000" pitchFamily="65" charset="-120"/>
                <a:ea typeface="標楷體" panose="03000509000000000000" pitchFamily="65" charset="-120"/>
              </a:rPr>
              <a:t>擷取固定</a:t>
            </a:r>
            <a:r>
              <a:rPr lang="zh-TW" altLang="en-US" sz="2000" dirty="0">
                <a:latin typeface="標楷體" panose="03000509000000000000" pitchFamily="65" charset="-120"/>
                <a:ea typeface="標楷體" panose="03000509000000000000" pitchFamily="65" charset="-120"/>
              </a:rPr>
              <a:t>數量的</a:t>
            </a:r>
            <a:r>
              <a:rPr lang="zh-TW" altLang="en-US" sz="2000" dirty="0" smtClean="0">
                <a:latin typeface="標楷體" panose="03000509000000000000" pitchFamily="65" charset="-120"/>
                <a:ea typeface="標楷體" panose="03000509000000000000" pitchFamily="65" charset="-120"/>
              </a:rPr>
              <a:t>評論</a:t>
            </a:r>
            <a:endParaRPr lang="en-US" altLang="zh-TW" sz="2000" dirty="0" smtClean="0">
              <a:latin typeface="標楷體" panose="03000509000000000000" pitchFamily="65" charset="-120"/>
              <a:ea typeface="標楷體" panose="03000509000000000000" pitchFamily="65" charset="-120"/>
            </a:endParaRPr>
          </a:p>
          <a:p>
            <a:pPr marL="457200" indent="-457200">
              <a:lnSpc>
                <a:spcPct val="150000"/>
              </a:lnSpc>
              <a:spcBef>
                <a:spcPct val="0"/>
              </a:spcBef>
              <a:buFont typeface="+mj-lt"/>
              <a:buAutoNum type="arabicPeriod"/>
            </a:pPr>
            <a:r>
              <a:rPr lang="zh-TW" altLang="en-US" sz="2000" dirty="0">
                <a:latin typeface="標楷體" panose="03000509000000000000" pitchFamily="65" charset="-120"/>
                <a:ea typeface="標楷體" panose="03000509000000000000" pitchFamily="65" charset="-120"/>
              </a:rPr>
              <a:t>時間區段</a:t>
            </a:r>
            <a:r>
              <a:rPr lang="en-US" altLang="zh-TW" sz="2000" dirty="0">
                <a:latin typeface="標楷體" panose="03000509000000000000" pitchFamily="65" charset="-120"/>
                <a:ea typeface="標楷體" panose="03000509000000000000" pitchFamily="65" charset="-120"/>
              </a:rPr>
              <a:t>(time window)</a:t>
            </a:r>
            <a:r>
              <a:rPr lang="zh-TW" altLang="en-US" sz="2000" dirty="0">
                <a:latin typeface="標楷體" panose="03000509000000000000" pitchFamily="65" charset="-120"/>
                <a:ea typeface="標楷體" panose="03000509000000000000" pitchFamily="65" charset="-120"/>
              </a:rPr>
              <a:t>設為六個月且依時間順序挑選最</a:t>
            </a:r>
            <a:r>
              <a:rPr lang="zh-TW" altLang="en-US" sz="2000" dirty="0" smtClean="0">
                <a:latin typeface="標楷體" panose="03000509000000000000" pitchFamily="65" charset="-120"/>
                <a:ea typeface="標楷體" panose="03000509000000000000" pitchFamily="65" charset="-120"/>
              </a:rPr>
              <a:t>接近發布時間</a:t>
            </a:r>
            <a:r>
              <a:rPr lang="zh-TW" altLang="en-US" sz="2000" dirty="0">
                <a:latin typeface="標楷體" panose="03000509000000000000" pitchFamily="65" charset="-120"/>
                <a:ea typeface="標楷體" panose="03000509000000000000" pitchFamily="65" charset="-120"/>
              </a:rPr>
              <a:t>點前固定</a:t>
            </a:r>
            <a:r>
              <a:rPr lang="zh-TW" altLang="en-US" sz="2000" dirty="0" smtClean="0">
                <a:latin typeface="標楷體" panose="03000509000000000000" pitchFamily="65" charset="-120"/>
                <a:ea typeface="標楷體" panose="03000509000000000000" pitchFamily="65" charset="-120"/>
              </a:rPr>
              <a:t>數量的評論</a:t>
            </a:r>
            <a:endParaRPr lang="en-US" altLang="zh-TW" sz="2000" dirty="0" smtClean="0">
              <a:latin typeface="標楷體" panose="03000509000000000000" pitchFamily="65" charset="-120"/>
              <a:ea typeface="標楷體" panose="03000509000000000000" pitchFamily="65" charset="-120"/>
            </a:endParaRPr>
          </a:p>
          <a:p>
            <a:pPr marL="342900" indent="-342900">
              <a:lnSpc>
                <a:spcPct val="150000"/>
              </a:lnSpc>
              <a:spcBef>
                <a:spcPct val="0"/>
              </a:spcBef>
            </a:pPr>
            <a:endParaRPr lang="zh-TW" altLang="en-US" sz="20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4547322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24</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50743" y="450601"/>
            <a:ext cx="1980021"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資料爬取與分析</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916553"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324911" y="1616233"/>
            <a:ext cx="2016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文本框 386"/>
          <p:cNvSpPr txBox="1"/>
          <p:nvPr/>
        </p:nvSpPr>
        <p:spPr>
          <a:xfrm>
            <a:off x="1288262" y="1099740"/>
            <a:ext cx="2031317" cy="572460"/>
          </a:xfrm>
          <a:prstGeom prst="rect">
            <a:avLst/>
          </a:prstGeom>
          <a:noFill/>
        </p:spPr>
        <p:txBody>
          <a:bodyPr wrap="none" lIns="91436" tIns="45718" rIns="91436" bIns="45718" rtlCol="0">
            <a:spAutoFit/>
          </a:bodyPr>
          <a:lstStyle/>
          <a:p>
            <a:pPr>
              <a:lnSpc>
                <a:spcPct val="130000"/>
              </a:lnSpc>
            </a:pPr>
            <a:r>
              <a:rPr lang="zh-TW" altLang="en-US" sz="2400" dirty="0" smtClean="0">
                <a:solidFill>
                  <a:srgbClr val="157E9F"/>
                </a:solidFill>
                <a:latin typeface="標楷體" panose="03000509000000000000" pitchFamily="65" charset="-120"/>
                <a:ea typeface="標楷體" panose="03000509000000000000" pitchFamily="65" charset="-120"/>
              </a:rPr>
              <a:t>資料爬取</a:t>
            </a:r>
            <a:r>
              <a:rPr lang="zh-TW" altLang="en-US" sz="2400" dirty="0">
                <a:solidFill>
                  <a:srgbClr val="157E9F"/>
                </a:solidFill>
                <a:latin typeface="標楷體" panose="03000509000000000000" pitchFamily="65" charset="-120"/>
                <a:ea typeface="標楷體" panose="03000509000000000000" pitchFamily="65" charset="-120"/>
              </a:rPr>
              <a:t>依</a:t>
            </a:r>
            <a:r>
              <a:rPr lang="zh-TW" altLang="en-US" sz="2400" dirty="0" smtClean="0">
                <a:solidFill>
                  <a:srgbClr val="157E9F"/>
                </a:solidFill>
                <a:latin typeface="標楷體" panose="03000509000000000000" pitchFamily="65" charset="-120"/>
                <a:ea typeface="標楷體" panose="03000509000000000000" pitchFamily="65" charset="-120"/>
              </a:rPr>
              <a:t>據</a:t>
            </a:r>
            <a:endParaRPr lang="zh-CN" altLang="en-US" sz="2400" dirty="0">
              <a:solidFill>
                <a:srgbClr val="157E9F"/>
              </a:solidFill>
              <a:latin typeface="標楷體" panose="03000509000000000000" pitchFamily="65" charset="-120"/>
              <a:ea typeface="標楷體" panose="03000509000000000000" pitchFamily="65" charset="-120"/>
            </a:endParaRPr>
          </a:p>
        </p:txBody>
      </p:sp>
      <p:grpSp>
        <p:nvGrpSpPr>
          <p:cNvPr id="12" name="Group 398"/>
          <p:cNvGrpSpPr/>
          <p:nvPr/>
        </p:nvGrpSpPr>
        <p:grpSpPr>
          <a:xfrm>
            <a:off x="1288262" y="1833977"/>
            <a:ext cx="391999" cy="405287"/>
            <a:chOff x="209551" y="3594100"/>
            <a:chExt cx="280988" cy="290513"/>
          </a:xfrm>
          <a:solidFill>
            <a:srgbClr val="157E9F"/>
          </a:solidFill>
        </p:grpSpPr>
        <p:sp>
          <p:nvSpPr>
            <p:cNvPr id="13"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14"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15" name="矩形 14"/>
          <p:cNvSpPr/>
          <p:nvPr/>
        </p:nvSpPr>
        <p:spPr>
          <a:xfrm>
            <a:off x="1804671" y="1821176"/>
            <a:ext cx="2408352" cy="430887"/>
          </a:xfrm>
          <a:prstGeom prst="rect">
            <a:avLst/>
          </a:prstGeom>
        </p:spPr>
        <p:txBody>
          <a:bodyPr wrap="none">
            <a:spAutoFit/>
          </a:bodyPr>
          <a:lstStyle/>
          <a:p>
            <a:r>
              <a:rPr lang="en-US" altLang="zh-TW" sz="2200" dirty="0" smtClean="0">
                <a:latin typeface="Times New Roman" panose="02020603050405020304" pitchFamily="18" charset="0"/>
                <a:ea typeface="標楷體" panose="03000509000000000000" pitchFamily="65" charset="-120"/>
              </a:rPr>
              <a:t>Hashtag(</a:t>
            </a:r>
            <a:r>
              <a:rPr lang="zh-TW" altLang="en-US" sz="2200" dirty="0" smtClean="0">
                <a:latin typeface="Times New Roman" panose="02020603050405020304" pitchFamily="18" charset="0"/>
                <a:ea typeface="標楷體" panose="03000509000000000000" pitchFamily="65" charset="-120"/>
              </a:rPr>
              <a:t>主題標籤</a:t>
            </a:r>
            <a:r>
              <a:rPr lang="en-US" altLang="zh-TW" sz="2200" dirty="0" smtClean="0">
                <a:latin typeface="Times New Roman" panose="02020603050405020304" pitchFamily="18" charset="0"/>
                <a:ea typeface="標楷體" panose="03000509000000000000" pitchFamily="65" charset="-120"/>
              </a:rPr>
              <a:t>)</a:t>
            </a:r>
            <a:endParaRPr lang="zh-TW" altLang="en-US" sz="2200" dirty="0">
              <a:latin typeface="Times New Roman" panose="02020603050405020304" pitchFamily="18" charset="0"/>
              <a:ea typeface="標楷體" panose="03000509000000000000" pitchFamily="65" charset="-120"/>
            </a:endParaRPr>
          </a:p>
        </p:txBody>
      </p:sp>
      <p:grpSp>
        <p:nvGrpSpPr>
          <p:cNvPr id="16" name="Group 398"/>
          <p:cNvGrpSpPr/>
          <p:nvPr/>
        </p:nvGrpSpPr>
        <p:grpSpPr>
          <a:xfrm>
            <a:off x="1288262" y="3922055"/>
            <a:ext cx="391999" cy="405287"/>
            <a:chOff x="209551" y="3594100"/>
            <a:chExt cx="280988" cy="290513"/>
          </a:xfrm>
          <a:solidFill>
            <a:srgbClr val="157E9F"/>
          </a:solidFill>
        </p:grpSpPr>
        <p:sp>
          <p:nvSpPr>
            <p:cNvPr id="17"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18"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19" name="矩形 18"/>
          <p:cNvSpPr/>
          <p:nvPr/>
        </p:nvSpPr>
        <p:spPr>
          <a:xfrm>
            <a:off x="1804671" y="3909254"/>
            <a:ext cx="1313180" cy="430887"/>
          </a:xfrm>
          <a:prstGeom prst="rect">
            <a:avLst/>
          </a:prstGeom>
        </p:spPr>
        <p:txBody>
          <a:bodyPr wrap="none">
            <a:spAutoFit/>
          </a:bodyPr>
          <a:lstStyle/>
          <a:p>
            <a:r>
              <a:rPr lang="zh-TW" altLang="en-US" sz="2200" dirty="0">
                <a:latin typeface="Times New Roman" panose="02020603050405020304" pitchFamily="18" charset="0"/>
                <a:ea typeface="標楷體" panose="03000509000000000000" pitchFamily="65" charset="-120"/>
              </a:rPr>
              <a:t>打卡貼文</a:t>
            </a:r>
          </a:p>
        </p:txBody>
      </p:sp>
      <p:pic>
        <p:nvPicPr>
          <p:cNvPr id="20" name="圖片 19"/>
          <p:cNvPicPr/>
          <p:nvPr/>
        </p:nvPicPr>
        <p:blipFill>
          <a:blip r:embed="rId3"/>
          <a:stretch>
            <a:fillRect/>
          </a:stretch>
        </p:blipFill>
        <p:spPr>
          <a:xfrm>
            <a:off x="5833724" y="1435005"/>
            <a:ext cx="2835538" cy="4616435"/>
          </a:xfrm>
          <a:prstGeom prst="rect">
            <a:avLst/>
          </a:prstGeom>
          <a:ln>
            <a:solidFill>
              <a:schemeClr val="tx1"/>
            </a:solidFill>
          </a:ln>
        </p:spPr>
      </p:pic>
      <p:pic>
        <p:nvPicPr>
          <p:cNvPr id="21" name="圖片 20"/>
          <p:cNvPicPr/>
          <p:nvPr/>
        </p:nvPicPr>
        <p:blipFill>
          <a:blip r:embed="rId4"/>
          <a:stretch>
            <a:fillRect/>
          </a:stretch>
        </p:blipFill>
        <p:spPr>
          <a:xfrm>
            <a:off x="8937170" y="1429290"/>
            <a:ext cx="2849816" cy="4633569"/>
          </a:xfrm>
          <a:prstGeom prst="rect">
            <a:avLst/>
          </a:prstGeom>
          <a:ln>
            <a:solidFill>
              <a:schemeClr val="tx1"/>
            </a:solidFill>
          </a:ln>
        </p:spPr>
      </p:pic>
      <p:sp>
        <p:nvSpPr>
          <p:cNvPr id="23" name="矩形 22"/>
          <p:cNvSpPr/>
          <p:nvPr/>
        </p:nvSpPr>
        <p:spPr>
          <a:xfrm>
            <a:off x="9705488" y="6178415"/>
            <a:ext cx="1107996" cy="369332"/>
          </a:xfrm>
          <a:prstGeom prst="rect">
            <a:avLst/>
          </a:prstGeom>
        </p:spPr>
        <p:txBody>
          <a:bodyPr wrap="none">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打卡貼文</a:t>
            </a:r>
          </a:p>
        </p:txBody>
      </p:sp>
      <p:sp>
        <p:nvSpPr>
          <p:cNvPr id="24" name="矩形 23"/>
          <p:cNvSpPr/>
          <p:nvPr/>
        </p:nvSpPr>
        <p:spPr>
          <a:xfrm>
            <a:off x="6780113" y="6178415"/>
            <a:ext cx="1404423"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Hashtag</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貼</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文</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6" name="TextBox 36"/>
          <p:cNvSpPr txBox="1">
            <a:spLocks noChangeArrowheads="1"/>
          </p:cNvSpPr>
          <p:nvPr/>
        </p:nvSpPr>
        <p:spPr bwMode="auto">
          <a:xfrm>
            <a:off x="1516374" y="2422594"/>
            <a:ext cx="3671243" cy="96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包含其他主題的</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hashtag</a:t>
            </a:r>
          </a:p>
          <a:p>
            <a:pPr marL="342900" indent="-342900">
              <a:lnSpc>
                <a:spcPct val="150000"/>
              </a:lnSpc>
              <a:spcBef>
                <a:spcPct val="0"/>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較</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容易偏離對於商家的評論</a:t>
            </a:r>
            <a:endParaRPr lang="zh-TW" altLang="en-US" sz="2000" dirty="0">
              <a:latin typeface="標楷體" panose="03000509000000000000" pitchFamily="65" charset="-120"/>
              <a:ea typeface="標楷體" panose="03000509000000000000" pitchFamily="65" charset="-120"/>
            </a:endParaRPr>
          </a:p>
        </p:txBody>
      </p:sp>
      <p:sp>
        <p:nvSpPr>
          <p:cNvPr id="28" name="TextBox 36"/>
          <p:cNvSpPr txBox="1">
            <a:spLocks noChangeArrowheads="1"/>
          </p:cNvSpPr>
          <p:nvPr/>
        </p:nvSpPr>
        <p:spPr bwMode="auto">
          <a:xfrm>
            <a:off x="1516374" y="4475548"/>
            <a:ext cx="404944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大部分為關於</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餐廳的相關評論</a:t>
            </a:r>
          </a:p>
        </p:txBody>
      </p:sp>
      <p:sp>
        <p:nvSpPr>
          <p:cNvPr id="29" name="矩形 28"/>
          <p:cNvSpPr/>
          <p:nvPr/>
        </p:nvSpPr>
        <p:spPr>
          <a:xfrm>
            <a:off x="6203367" y="4720787"/>
            <a:ext cx="1068779" cy="303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9344854" y="1657524"/>
            <a:ext cx="945109" cy="346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186243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25</a:t>
            </a:fld>
            <a:endParaRPr lang="zh-CN" altLang="en-US" dirty="0"/>
          </a:p>
        </p:txBody>
      </p:sp>
      <p:pic>
        <p:nvPicPr>
          <p:cNvPr id="3" name="圖片 2"/>
          <p:cNvPicPr/>
          <p:nvPr/>
        </p:nvPicPr>
        <p:blipFill>
          <a:blip r:embed="rId3">
            <a:extLst>
              <a:ext uri="{28A0092B-C50C-407E-A947-70E740481C1C}">
                <a14:useLocalDpi xmlns:a14="http://schemas.microsoft.com/office/drawing/2010/main" val="0"/>
              </a:ext>
            </a:extLst>
          </a:blip>
          <a:stretch>
            <a:fillRect/>
          </a:stretch>
        </p:blipFill>
        <p:spPr>
          <a:xfrm>
            <a:off x="2527313" y="2066307"/>
            <a:ext cx="7134023" cy="3500924"/>
          </a:xfrm>
          <a:prstGeom prst="rect">
            <a:avLst/>
          </a:prstGeom>
          <a:ln>
            <a:solidFill>
              <a:schemeClr val="tx1"/>
            </a:solidFill>
          </a:ln>
        </p:spPr>
      </p:pic>
      <p:sp>
        <p:nvSpPr>
          <p:cNvPr id="4" name="矩形 3"/>
          <p:cNvSpPr/>
          <p:nvPr/>
        </p:nvSpPr>
        <p:spPr>
          <a:xfrm>
            <a:off x="3548050" y="5666900"/>
            <a:ext cx="5092548" cy="369332"/>
          </a:xfrm>
          <a:prstGeom prst="rect">
            <a:avLst/>
          </a:prstGeom>
        </p:spPr>
        <p:txBody>
          <a:bodyPr wrap="none">
            <a:spAutoFit/>
          </a:bodyPr>
          <a:lstStyle/>
          <a:p>
            <a:r>
              <a:rPr lang="zh-TW" altLang="zh-TW" dirty="0">
                <a:ea typeface="Times New Roman" panose="02020603050405020304" pitchFamily="18" charset="0"/>
              </a:rPr>
              <a:t> </a:t>
            </a:r>
            <a:r>
              <a:rPr lang="en-US" altLang="zh-TW" dirty="0">
                <a:ea typeface="Times New Roman" panose="02020603050405020304" pitchFamily="18" charset="0"/>
              </a:rPr>
              <a:t>Instagram</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用戶對於富宏牛肉麵的評論與個人資訊</a:t>
            </a:r>
            <a:endParaRPr lang="zh-TW" altLang="en-US" dirty="0"/>
          </a:p>
        </p:txBody>
      </p:sp>
      <p:sp>
        <p:nvSpPr>
          <p:cNvPr id="5" name="圆角矩形 66"/>
          <p:cNvSpPr/>
          <p:nvPr/>
        </p:nvSpPr>
        <p:spPr>
          <a:xfrm rot="10800000" flipV="1">
            <a:off x="916553"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6" name="直接连接符 68"/>
          <p:cNvCxnSpPr/>
          <p:nvPr/>
        </p:nvCxnSpPr>
        <p:spPr>
          <a:xfrm flipH="1">
            <a:off x="1324911" y="1616233"/>
            <a:ext cx="102966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7" name="文本框 386"/>
          <p:cNvSpPr txBox="1"/>
          <p:nvPr/>
        </p:nvSpPr>
        <p:spPr>
          <a:xfrm>
            <a:off x="1288262" y="1099740"/>
            <a:ext cx="1107988"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資料</a:t>
            </a:r>
            <a:r>
              <a:rPr lang="zh-TW" altLang="en-US" sz="2400" dirty="0">
                <a:solidFill>
                  <a:srgbClr val="157E9F"/>
                </a:solidFill>
                <a:latin typeface="標楷體" panose="03000509000000000000" pitchFamily="65" charset="-120"/>
                <a:ea typeface="標楷體" panose="03000509000000000000" pitchFamily="65" charset="-120"/>
              </a:rPr>
              <a:t>集</a:t>
            </a:r>
            <a:endParaRPr lang="zh-CN" altLang="en-US" sz="2400" dirty="0">
              <a:solidFill>
                <a:srgbClr val="157E9F"/>
              </a:solidFill>
              <a:latin typeface="標楷體" panose="03000509000000000000" pitchFamily="65" charset="-120"/>
              <a:ea typeface="標楷體" panose="03000509000000000000" pitchFamily="65" charset="-120"/>
            </a:endParaRPr>
          </a:p>
        </p:txBody>
      </p:sp>
      <p:sp>
        <p:nvSpPr>
          <p:cNvPr id="8" name="矩形 7"/>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9"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0" name="矩形 9"/>
          <p:cNvSpPr/>
          <p:nvPr/>
        </p:nvSpPr>
        <p:spPr>
          <a:xfrm>
            <a:off x="3650743" y="450601"/>
            <a:ext cx="1980021"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資料爬取與分析</a:t>
            </a:r>
          </a:p>
        </p:txBody>
      </p:sp>
      <p:sp>
        <p:nvSpPr>
          <p:cNvPr id="11"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3" name="矩形 12"/>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Tree>
    <p:extLst>
      <p:ext uri="{BB962C8B-B14F-4D97-AF65-F5344CB8AC3E}">
        <p14:creationId xmlns:p14="http://schemas.microsoft.com/office/powerpoint/2010/main" val="7539523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26</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42597" y="453876"/>
            <a:ext cx="3647144"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線性規劃</a:t>
            </a:r>
            <a:r>
              <a:rPr lang="zh-TW" altLang="en-US" sz="2000" b="1" dirty="0">
                <a:latin typeface="標楷體" panose="03000509000000000000" pitchFamily="65" charset="-120"/>
                <a:ea typeface="標楷體" panose="03000509000000000000" pitchFamily="65" charset="-120"/>
              </a:rPr>
              <a:t>法</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916553"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324911" y="1616233"/>
            <a:ext cx="1656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5" name="文本框 386"/>
          <p:cNvSpPr txBox="1"/>
          <p:nvPr/>
        </p:nvSpPr>
        <p:spPr>
          <a:xfrm>
            <a:off x="1288261" y="1099740"/>
            <a:ext cx="1906201" cy="525396"/>
          </a:xfrm>
          <a:prstGeom prst="rect">
            <a:avLst/>
          </a:prstGeom>
          <a:noFill/>
        </p:spPr>
        <p:txBody>
          <a:bodyPr wrap="squar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資料前處理</a:t>
            </a:r>
            <a:endParaRPr lang="zh-CN" altLang="en-US" sz="2400" dirty="0">
              <a:solidFill>
                <a:srgbClr val="157E9F"/>
              </a:solidFill>
              <a:latin typeface="標楷體" panose="03000509000000000000" pitchFamily="65" charset="-120"/>
              <a:ea typeface="標楷體" panose="03000509000000000000" pitchFamily="65" charset="-120"/>
            </a:endParaRPr>
          </a:p>
        </p:txBody>
      </p:sp>
      <p:graphicFrame>
        <p:nvGraphicFramePr>
          <p:cNvPr id="16" name="表格 15"/>
          <p:cNvGraphicFramePr>
            <a:graphicFrameLocks noGrp="1"/>
          </p:cNvGraphicFramePr>
          <p:nvPr>
            <p:extLst>
              <p:ext uri="{D42A27DB-BD31-4B8C-83A1-F6EECF244321}">
                <p14:modId xmlns:p14="http://schemas.microsoft.com/office/powerpoint/2010/main" val="2198404267"/>
              </p:ext>
            </p:extLst>
          </p:nvPr>
        </p:nvGraphicFramePr>
        <p:xfrm>
          <a:off x="1545944" y="2967085"/>
          <a:ext cx="8785590" cy="3006201"/>
        </p:xfrm>
        <a:graphic>
          <a:graphicData uri="http://schemas.openxmlformats.org/drawingml/2006/table">
            <a:tbl>
              <a:tblPr firstRow="1" firstCol="1" bandRow="1">
                <a:tableStyleId>{5C22544A-7EE6-4342-B048-85BDC9FD1C3A}</a:tableStyleId>
              </a:tblPr>
              <a:tblGrid>
                <a:gridCol w="1085898">
                  <a:extLst>
                    <a:ext uri="{9D8B030D-6E8A-4147-A177-3AD203B41FA5}">
                      <a16:colId xmlns:a16="http://schemas.microsoft.com/office/drawing/2014/main" val="3010917895"/>
                    </a:ext>
                  </a:extLst>
                </a:gridCol>
                <a:gridCol w="1085898">
                  <a:extLst>
                    <a:ext uri="{9D8B030D-6E8A-4147-A177-3AD203B41FA5}">
                      <a16:colId xmlns:a16="http://schemas.microsoft.com/office/drawing/2014/main" val="641758848"/>
                    </a:ext>
                  </a:extLst>
                </a:gridCol>
                <a:gridCol w="651891">
                  <a:extLst>
                    <a:ext uri="{9D8B030D-6E8A-4147-A177-3AD203B41FA5}">
                      <a16:colId xmlns:a16="http://schemas.microsoft.com/office/drawing/2014/main" val="456276891"/>
                    </a:ext>
                  </a:extLst>
                </a:gridCol>
                <a:gridCol w="651891">
                  <a:extLst>
                    <a:ext uri="{9D8B030D-6E8A-4147-A177-3AD203B41FA5}">
                      <a16:colId xmlns:a16="http://schemas.microsoft.com/office/drawing/2014/main" val="88252180"/>
                    </a:ext>
                  </a:extLst>
                </a:gridCol>
                <a:gridCol w="651891">
                  <a:extLst>
                    <a:ext uri="{9D8B030D-6E8A-4147-A177-3AD203B41FA5}">
                      <a16:colId xmlns:a16="http://schemas.microsoft.com/office/drawing/2014/main" val="4237738130"/>
                    </a:ext>
                  </a:extLst>
                </a:gridCol>
                <a:gridCol w="651891">
                  <a:extLst>
                    <a:ext uri="{9D8B030D-6E8A-4147-A177-3AD203B41FA5}">
                      <a16:colId xmlns:a16="http://schemas.microsoft.com/office/drawing/2014/main" val="256913336"/>
                    </a:ext>
                  </a:extLst>
                </a:gridCol>
                <a:gridCol w="651891">
                  <a:extLst>
                    <a:ext uri="{9D8B030D-6E8A-4147-A177-3AD203B41FA5}">
                      <a16:colId xmlns:a16="http://schemas.microsoft.com/office/drawing/2014/main" val="17249283"/>
                    </a:ext>
                  </a:extLst>
                </a:gridCol>
                <a:gridCol w="651891">
                  <a:extLst>
                    <a:ext uri="{9D8B030D-6E8A-4147-A177-3AD203B41FA5}">
                      <a16:colId xmlns:a16="http://schemas.microsoft.com/office/drawing/2014/main" val="2974780516"/>
                    </a:ext>
                  </a:extLst>
                </a:gridCol>
                <a:gridCol w="651891">
                  <a:extLst>
                    <a:ext uri="{9D8B030D-6E8A-4147-A177-3AD203B41FA5}">
                      <a16:colId xmlns:a16="http://schemas.microsoft.com/office/drawing/2014/main" val="601864927"/>
                    </a:ext>
                  </a:extLst>
                </a:gridCol>
                <a:gridCol w="651891">
                  <a:extLst>
                    <a:ext uri="{9D8B030D-6E8A-4147-A177-3AD203B41FA5}">
                      <a16:colId xmlns:a16="http://schemas.microsoft.com/office/drawing/2014/main" val="2575296121"/>
                    </a:ext>
                  </a:extLst>
                </a:gridCol>
                <a:gridCol w="651891">
                  <a:extLst>
                    <a:ext uri="{9D8B030D-6E8A-4147-A177-3AD203B41FA5}">
                      <a16:colId xmlns:a16="http://schemas.microsoft.com/office/drawing/2014/main" val="1355285452"/>
                    </a:ext>
                  </a:extLst>
                </a:gridCol>
                <a:gridCol w="746775">
                  <a:extLst>
                    <a:ext uri="{9D8B030D-6E8A-4147-A177-3AD203B41FA5}">
                      <a16:colId xmlns:a16="http://schemas.microsoft.com/office/drawing/2014/main" val="1503016070"/>
                    </a:ext>
                  </a:extLst>
                </a:gridCol>
              </a:tblGrid>
              <a:tr h="273291">
                <a:tc>
                  <a:txBody>
                    <a:bodyPr/>
                    <a:lstStyle/>
                    <a:p>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zh-TW" sz="1100" kern="100">
                          <a:effectLst/>
                          <a:latin typeface="標楷體" panose="03000509000000000000" pitchFamily="65" charset="-120"/>
                          <a:ea typeface="標楷體" panose="03000509000000000000" pitchFamily="65" charset="-120"/>
                        </a:rPr>
                        <a:t>評論總數</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kern="100">
                          <a:effectLst/>
                          <a:latin typeface="標楷體" panose="03000509000000000000" pitchFamily="65" charset="-120"/>
                          <a:ea typeface="標楷體" panose="03000509000000000000" pitchFamily="65" charset="-120"/>
                        </a:rPr>
                        <a:t>No.1</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kern="100">
                          <a:effectLst/>
                          <a:latin typeface="標楷體" panose="03000509000000000000" pitchFamily="65" charset="-120"/>
                          <a:ea typeface="標楷體" panose="03000509000000000000" pitchFamily="65" charset="-120"/>
                        </a:rPr>
                        <a:t>No.2</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kern="100">
                          <a:effectLst/>
                          <a:latin typeface="標楷體" panose="03000509000000000000" pitchFamily="65" charset="-120"/>
                          <a:ea typeface="標楷體" panose="03000509000000000000" pitchFamily="65" charset="-120"/>
                        </a:rPr>
                        <a:t>No.3</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kern="100">
                          <a:effectLst/>
                          <a:latin typeface="標楷體" panose="03000509000000000000" pitchFamily="65" charset="-120"/>
                          <a:ea typeface="標楷體" panose="03000509000000000000" pitchFamily="65" charset="-120"/>
                        </a:rPr>
                        <a:t>No.4</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kern="100">
                          <a:effectLst/>
                          <a:latin typeface="標楷體" panose="03000509000000000000" pitchFamily="65" charset="-120"/>
                          <a:ea typeface="標楷體" panose="03000509000000000000" pitchFamily="65" charset="-120"/>
                        </a:rPr>
                        <a:t>No.5</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kern="100">
                          <a:effectLst/>
                          <a:latin typeface="標楷體" panose="03000509000000000000" pitchFamily="65" charset="-120"/>
                          <a:ea typeface="標楷體" panose="03000509000000000000" pitchFamily="65" charset="-120"/>
                        </a:rPr>
                        <a:t>No.6</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kern="100">
                          <a:effectLst/>
                          <a:latin typeface="標楷體" panose="03000509000000000000" pitchFamily="65" charset="-120"/>
                          <a:ea typeface="標楷體" panose="03000509000000000000" pitchFamily="65" charset="-120"/>
                        </a:rPr>
                        <a:t>No.7</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kern="100">
                          <a:effectLst/>
                          <a:latin typeface="標楷體" panose="03000509000000000000" pitchFamily="65" charset="-120"/>
                          <a:ea typeface="標楷體" panose="03000509000000000000" pitchFamily="65" charset="-120"/>
                        </a:rPr>
                        <a:t>No.8</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kern="100">
                          <a:effectLst/>
                          <a:latin typeface="標楷體" panose="03000509000000000000" pitchFamily="65" charset="-120"/>
                          <a:ea typeface="標楷體" panose="03000509000000000000" pitchFamily="65" charset="-120"/>
                        </a:rPr>
                        <a:t>No.9</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spcAft>
                          <a:spcPts val="0"/>
                        </a:spcAft>
                      </a:pPr>
                      <a:r>
                        <a:rPr lang="en-US" sz="1100" kern="100">
                          <a:effectLst/>
                          <a:latin typeface="標楷體" panose="03000509000000000000" pitchFamily="65" charset="-120"/>
                          <a:ea typeface="標楷體" panose="03000509000000000000" pitchFamily="65" charset="-120"/>
                        </a:rPr>
                        <a:t>No.10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098030598"/>
                  </a:ext>
                </a:extLst>
              </a:tr>
              <a:tr h="273291">
                <a:tc>
                  <a:txBody>
                    <a:bodyPr/>
                    <a:lstStyle/>
                    <a:p>
                      <a:pPr>
                        <a:lnSpc>
                          <a:spcPct val="150000"/>
                        </a:lnSpc>
                        <a:spcAft>
                          <a:spcPts val="0"/>
                        </a:spcAft>
                      </a:pPr>
                      <a:r>
                        <a:rPr lang="zh-TW" sz="1100" kern="100">
                          <a:effectLst/>
                          <a:latin typeface="標楷體" panose="03000509000000000000" pitchFamily="65" charset="-120"/>
                          <a:ea typeface="標楷體" panose="03000509000000000000" pitchFamily="65" charset="-120"/>
                        </a:rPr>
                        <a:t>義大利麵</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1281</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109</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103</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87</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85</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147</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586281148"/>
                  </a:ext>
                </a:extLst>
              </a:tr>
              <a:tr h="273291">
                <a:tc>
                  <a:txBody>
                    <a:bodyPr/>
                    <a:lstStyle/>
                    <a:p>
                      <a:pPr>
                        <a:lnSpc>
                          <a:spcPct val="150000"/>
                        </a:lnSpc>
                        <a:spcAft>
                          <a:spcPts val="0"/>
                        </a:spcAft>
                      </a:pPr>
                      <a:r>
                        <a:rPr lang="zh-TW" sz="1100" kern="100">
                          <a:effectLst/>
                          <a:latin typeface="標楷體" panose="03000509000000000000" pitchFamily="65" charset="-120"/>
                          <a:ea typeface="標楷體" panose="03000509000000000000" pitchFamily="65" charset="-120"/>
                        </a:rPr>
                        <a:t>牛肉麵</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1228</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147</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101</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92</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116</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90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82</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902683053"/>
                  </a:ext>
                </a:extLst>
              </a:tr>
              <a:tr h="273291">
                <a:tc>
                  <a:txBody>
                    <a:bodyPr/>
                    <a:lstStyle/>
                    <a:p>
                      <a:pPr>
                        <a:lnSpc>
                          <a:spcPct val="150000"/>
                        </a:lnSpc>
                        <a:spcAft>
                          <a:spcPts val="0"/>
                        </a:spcAft>
                      </a:pPr>
                      <a:r>
                        <a:rPr lang="zh-TW" sz="1100" kern="100">
                          <a:effectLst/>
                          <a:latin typeface="標楷體" panose="03000509000000000000" pitchFamily="65" charset="-120"/>
                          <a:ea typeface="標楷體" panose="03000509000000000000" pitchFamily="65" charset="-120"/>
                        </a:rPr>
                        <a:t>滷肉飯</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dirty="0">
                          <a:effectLst/>
                          <a:latin typeface="標楷體" panose="03000509000000000000" pitchFamily="65" charset="-120"/>
                          <a:ea typeface="標楷體" panose="03000509000000000000" pitchFamily="65" charset="-120"/>
                        </a:rPr>
                        <a:t>1271</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111</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116</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119</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90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123</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112</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611242544"/>
                  </a:ext>
                </a:extLst>
              </a:tr>
              <a:tr h="273291">
                <a:tc>
                  <a:txBody>
                    <a:bodyPr/>
                    <a:lstStyle/>
                    <a:p>
                      <a:pPr>
                        <a:lnSpc>
                          <a:spcPct val="150000"/>
                        </a:lnSpc>
                        <a:spcAft>
                          <a:spcPts val="0"/>
                        </a:spcAft>
                      </a:pPr>
                      <a:r>
                        <a:rPr lang="zh-TW" sz="1100" kern="100">
                          <a:effectLst/>
                          <a:latin typeface="標楷體" panose="03000509000000000000" pitchFamily="65" charset="-120"/>
                          <a:ea typeface="標楷體" panose="03000509000000000000" pitchFamily="65" charset="-120"/>
                        </a:rPr>
                        <a:t>咖哩料理</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1219</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132</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104</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132</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122</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108</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132</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138</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76</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125</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174754560"/>
                  </a:ext>
                </a:extLst>
              </a:tr>
              <a:tr h="273291">
                <a:tc>
                  <a:txBody>
                    <a:bodyPr/>
                    <a:lstStyle/>
                    <a:p>
                      <a:pPr>
                        <a:lnSpc>
                          <a:spcPct val="150000"/>
                        </a:lnSpc>
                        <a:spcAft>
                          <a:spcPts val="0"/>
                        </a:spcAft>
                      </a:pPr>
                      <a:r>
                        <a:rPr lang="zh-TW" sz="1100" kern="100">
                          <a:effectLst/>
                          <a:latin typeface="標楷體" panose="03000509000000000000" pitchFamily="65" charset="-120"/>
                          <a:ea typeface="標楷體" panose="03000509000000000000" pitchFamily="65" charset="-120"/>
                        </a:rPr>
                        <a:t>港式餐廳</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1289</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dirty="0">
                          <a:effectLst/>
                          <a:latin typeface="標楷體" panose="03000509000000000000" pitchFamily="65" charset="-120"/>
                          <a:ea typeface="標楷體" panose="03000509000000000000" pitchFamily="65" charset="-120"/>
                        </a:rPr>
                        <a:t>150</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124</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127</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126</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134</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87</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146</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95</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011303020"/>
                  </a:ext>
                </a:extLst>
              </a:tr>
              <a:tr h="273291">
                <a:tc>
                  <a:txBody>
                    <a:bodyPr/>
                    <a:lstStyle/>
                    <a:p>
                      <a:pPr>
                        <a:lnSpc>
                          <a:spcPct val="150000"/>
                        </a:lnSpc>
                        <a:spcAft>
                          <a:spcPts val="0"/>
                        </a:spcAft>
                      </a:pPr>
                      <a:r>
                        <a:rPr lang="zh-TW" sz="1100" kern="100">
                          <a:effectLst/>
                          <a:latin typeface="標楷體" panose="03000509000000000000" pitchFamily="65" charset="-120"/>
                          <a:ea typeface="標楷體" panose="03000509000000000000" pitchFamily="65" charset="-120"/>
                        </a:rPr>
                        <a:t>韓式炸雞</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dirty="0">
                          <a:effectLst/>
                          <a:latin typeface="標楷體" panose="03000509000000000000" pitchFamily="65" charset="-120"/>
                          <a:ea typeface="標楷體" panose="03000509000000000000" pitchFamily="65" charset="-120"/>
                        </a:rPr>
                        <a:t>1370</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129</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145</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70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147</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129</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31474676"/>
                  </a:ext>
                </a:extLst>
              </a:tr>
              <a:tr h="273291">
                <a:tc>
                  <a:txBody>
                    <a:bodyPr/>
                    <a:lstStyle/>
                    <a:p>
                      <a:pPr>
                        <a:lnSpc>
                          <a:spcPct val="150000"/>
                        </a:lnSpc>
                        <a:spcAft>
                          <a:spcPts val="0"/>
                        </a:spcAft>
                      </a:pPr>
                      <a:r>
                        <a:rPr lang="zh-TW" sz="1100" kern="100">
                          <a:effectLst/>
                          <a:latin typeface="標楷體" panose="03000509000000000000" pitchFamily="65" charset="-120"/>
                          <a:ea typeface="標楷體" panose="03000509000000000000" pitchFamily="65" charset="-120"/>
                        </a:rPr>
                        <a:t>鐵板燒</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1376</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144</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132</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60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536082146"/>
                  </a:ext>
                </a:extLst>
              </a:tr>
              <a:tr h="273291">
                <a:tc>
                  <a:txBody>
                    <a:bodyPr/>
                    <a:lstStyle/>
                    <a:p>
                      <a:pPr>
                        <a:lnSpc>
                          <a:spcPct val="150000"/>
                        </a:lnSpc>
                        <a:spcAft>
                          <a:spcPts val="0"/>
                        </a:spcAft>
                      </a:pPr>
                      <a:r>
                        <a:rPr lang="zh-TW" sz="1100" kern="100">
                          <a:effectLst/>
                          <a:latin typeface="標楷體" panose="03000509000000000000" pitchFamily="65" charset="-120"/>
                          <a:ea typeface="標楷體" panose="03000509000000000000" pitchFamily="65" charset="-120"/>
                        </a:rPr>
                        <a:t>牛排</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1481</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137</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148</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146</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996736620"/>
                  </a:ext>
                </a:extLst>
              </a:tr>
              <a:tr h="273291">
                <a:tc>
                  <a:txBody>
                    <a:bodyPr/>
                    <a:lstStyle/>
                    <a:p>
                      <a:pPr>
                        <a:lnSpc>
                          <a:spcPct val="150000"/>
                        </a:lnSpc>
                        <a:spcAft>
                          <a:spcPts val="0"/>
                        </a:spcAft>
                      </a:pPr>
                      <a:r>
                        <a:rPr lang="zh-TW" sz="1100" kern="100">
                          <a:effectLst/>
                          <a:latin typeface="標楷體" panose="03000509000000000000" pitchFamily="65" charset="-120"/>
                          <a:ea typeface="標楷體" panose="03000509000000000000" pitchFamily="65" charset="-120"/>
                        </a:rPr>
                        <a:t>冰品</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dirty="0">
                          <a:effectLst/>
                          <a:latin typeface="標楷體" panose="03000509000000000000" pitchFamily="65" charset="-120"/>
                          <a:ea typeface="標楷體" panose="03000509000000000000" pitchFamily="65" charset="-120"/>
                        </a:rPr>
                        <a:t>150</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4159554556"/>
                  </a:ext>
                </a:extLst>
              </a:tr>
              <a:tr h="273291">
                <a:tc>
                  <a:txBody>
                    <a:bodyPr/>
                    <a:lstStyle/>
                    <a:p>
                      <a:pPr>
                        <a:lnSpc>
                          <a:spcPct val="150000"/>
                        </a:lnSpc>
                        <a:spcAft>
                          <a:spcPts val="0"/>
                        </a:spcAft>
                      </a:pPr>
                      <a:r>
                        <a:rPr lang="zh-TW" sz="1100" kern="100">
                          <a:effectLst/>
                          <a:latin typeface="標楷體" panose="03000509000000000000" pitchFamily="65" charset="-120"/>
                          <a:ea typeface="標楷體" panose="03000509000000000000" pitchFamily="65" charset="-120"/>
                        </a:rPr>
                        <a:t>韓式料理</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1321</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145</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96</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92</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147</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a:effectLst/>
                          <a:latin typeface="標楷體" panose="03000509000000000000" pitchFamily="65" charset="-120"/>
                          <a:ea typeface="標楷體" panose="03000509000000000000" pitchFamily="65" charset="-120"/>
                        </a:rPr>
                        <a:t>150</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r">
                        <a:lnSpc>
                          <a:spcPct val="150000"/>
                        </a:lnSpc>
                        <a:spcAft>
                          <a:spcPts val="0"/>
                        </a:spcAft>
                      </a:pPr>
                      <a:r>
                        <a:rPr lang="en-US" sz="1100" kern="100" dirty="0">
                          <a:effectLst/>
                          <a:latin typeface="標楷體" panose="03000509000000000000" pitchFamily="65" charset="-120"/>
                          <a:ea typeface="標楷體" panose="03000509000000000000" pitchFamily="65" charset="-120"/>
                        </a:rPr>
                        <a:t>91</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620677359"/>
                  </a:ext>
                </a:extLst>
              </a:tr>
            </a:tbl>
          </a:graphicData>
        </a:graphic>
      </p:graphicFrame>
      <p:sp>
        <p:nvSpPr>
          <p:cNvPr id="17" name="Rectangle 1"/>
          <p:cNvSpPr>
            <a:spLocks noChangeArrowheads="1"/>
          </p:cNvSpPr>
          <p:nvPr/>
        </p:nvSpPr>
        <p:spPr bwMode="auto">
          <a:xfrm>
            <a:off x="3642597" y="6063868"/>
            <a:ext cx="489366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04800" algn="ctr" defTabSz="914400" rtl="0" eaLnBrk="0" fontAlgn="base" latinLnBrk="0" hangingPunct="0">
              <a:lnSpc>
                <a:spcPct val="100000"/>
              </a:lnSpc>
              <a:spcBef>
                <a:spcPct val="0"/>
              </a:spcBef>
              <a:spcAft>
                <a:spcPct val="0"/>
              </a:spcAft>
              <a:buClrTx/>
              <a:buSzTx/>
              <a:buFontTx/>
              <a:buNone/>
              <a:tabLst/>
            </a:pPr>
            <a:r>
              <a:rPr kumimoji="0" lang="zh-TW" altLang="en-US" sz="12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本研究蒐集的各名次商家</a:t>
            </a:r>
            <a:r>
              <a:rPr kumimoji="0" lang="en-US" altLang="zh-TW" sz="1200" b="0" i="0" u="none" strike="noStrike" cap="none" normalizeH="0" baseline="0" dirty="0" smtClean="0">
                <a:ln>
                  <a:noFill/>
                </a:ln>
                <a:solidFill>
                  <a:schemeClr val="tx1"/>
                </a:solidFill>
                <a:effectLst/>
                <a:ea typeface="標楷體" panose="03000509000000000000" pitchFamily="65" charset="-120"/>
                <a:cs typeface="Times New Roman" panose="02020603050405020304" pitchFamily="18" charset="0"/>
              </a:rPr>
              <a:t>Instagram</a:t>
            </a:r>
            <a:r>
              <a:rPr kumimoji="0" lang="zh-TW" altLang="en-US" sz="1200" b="0" i="0" u="none" strike="noStrike" cap="none" normalizeH="0" baseline="0" dirty="0" smtClean="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評論數量</a:t>
            </a:r>
            <a:endParaRPr kumimoji="0" lang="zh-TW"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TextBox 36"/>
          <p:cNvSpPr txBox="1">
            <a:spLocks noChangeArrowheads="1"/>
          </p:cNvSpPr>
          <p:nvPr/>
        </p:nvSpPr>
        <p:spPr bwMode="auto">
          <a:xfrm>
            <a:off x="1358840" y="1722340"/>
            <a:ext cx="65263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處</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理</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重覆</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值、空值、標點符號、</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雜訊</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如：染髮、燙髮、美</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甲貼文等</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000" dirty="0">
              <a:latin typeface="標楷體" panose="03000509000000000000" pitchFamily="65" charset="-120"/>
              <a:ea typeface="標楷體" panose="03000509000000000000" pitchFamily="65" charset="-120"/>
            </a:endParaRPr>
          </a:p>
        </p:txBody>
      </p:sp>
      <p:sp>
        <p:nvSpPr>
          <p:cNvPr id="19" name="矩形 18"/>
          <p:cNvSpPr/>
          <p:nvPr/>
        </p:nvSpPr>
        <p:spPr>
          <a:xfrm>
            <a:off x="1545943" y="3241239"/>
            <a:ext cx="1068779" cy="21487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1545943" y="5473027"/>
            <a:ext cx="1068779" cy="5121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p:cNvSpPr txBox="1"/>
          <p:nvPr/>
        </p:nvSpPr>
        <p:spPr>
          <a:xfrm>
            <a:off x="1052670" y="3051239"/>
            <a:ext cx="201881" cy="1200329"/>
          </a:xfrm>
          <a:prstGeom prst="rect">
            <a:avLst/>
          </a:prstGeom>
          <a:noFill/>
        </p:spPr>
        <p:txBody>
          <a:bodyPr wrap="square" rtlCol="0">
            <a:spAutoFit/>
          </a:bodyPr>
          <a:lstStyle/>
          <a:p>
            <a:r>
              <a:rPr lang="zh-TW" altLang="en-US" dirty="0" smtClean="0"/>
              <a:t>訓練資料</a:t>
            </a:r>
            <a:endParaRPr lang="zh-TW" altLang="en-US" dirty="0"/>
          </a:p>
        </p:txBody>
      </p:sp>
      <p:sp>
        <p:nvSpPr>
          <p:cNvPr id="22" name="文字方塊 21"/>
          <p:cNvSpPr txBox="1"/>
          <p:nvPr/>
        </p:nvSpPr>
        <p:spPr>
          <a:xfrm>
            <a:off x="1086380" y="5288340"/>
            <a:ext cx="201881" cy="1200329"/>
          </a:xfrm>
          <a:prstGeom prst="rect">
            <a:avLst/>
          </a:prstGeom>
          <a:noFill/>
        </p:spPr>
        <p:txBody>
          <a:bodyPr wrap="square" rtlCol="0">
            <a:spAutoFit/>
          </a:bodyPr>
          <a:lstStyle/>
          <a:p>
            <a:r>
              <a:rPr lang="zh-TW" altLang="en-US" dirty="0" smtClean="0"/>
              <a:t>測</a:t>
            </a:r>
            <a:r>
              <a:rPr lang="zh-TW" altLang="en-US" dirty="0"/>
              <a:t>試</a:t>
            </a:r>
            <a:r>
              <a:rPr lang="zh-TW" altLang="en-US" dirty="0" smtClean="0"/>
              <a:t>資料</a:t>
            </a:r>
            <a:endParaRPr lang="zh-TW" altLang="en-US" dirty="0"/>
          </a:p>
        </p:txBody>
      </p:sp>
    </p:spTree>
    <p:extLst>
      <p:ext uri="{BB962C8B-B14F-4D97-AF65-F5344CB8AC3E}">
        <p14:creationId xmlns:p14="http://schemas.microsoft.com/office/powerpoint/2010/main" val="12787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27</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42597" y="453876"/>
            <a:ext cx="3647144"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線性規劃</a:t>
            </a:r>
            <a:r>
              <a:rPr lang="zh-TW" altLang="en-US" sz="2000" b="1" dirty="0">
                <a:latin typeface="標楷體" panose="03000509000000000000" pitchFamily="65" charset="-120"/>
                <a:ea typeface="標楷體" panose="03000509000000000000" pitchFamily="65" charset="-120"/>
              </a:rPr>
              <a:t>法</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316790" y="1254953"/>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725148" y="1591032"/>
            <a:ext cx="3168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386"/>
          <p:cNvSpPr txBox="1"/>
          <p:nvPr/>
        </p:nvSpPr>
        <p:spPr>
          <a:xfrm>
            <a:off x="688499" y="1074539"/>
            <a:ext cx="3262423"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計算商家總評分與排名</a:t>
            </a:r>
            <a:endParaRPr lang="zh-CN" altLang="en-US" sz="2400" dirty="0">
              <a:solidFill>
                <a:srgbClr val="157E9F"/>
              </a:solidFill>
              <a:latin typeface="標楷體" panose="03000509000000000000" pitchFamily="65" charset="-120"/>
              <a:ea typeface="標楷體" panose="03000509000000000000" pitchFamily="65" charset="-120"/>
            </a:endParaRPr>
          </a:p>
        </p:txBody>
      </p:sp>
      <p:pic>
        <p:nvPicPr>
          <p:cNvPr id="17" name="圖片 16"/>
          <p:cNvPicPr/>
          <p:nvPr/>
        </p:nvPicPr>
        <p:blipFill rotWithShape="1">
          <a:blip r:embed="rId3">
            <a:extLst>
              <a:ext uri="{28A0092B-C50C-407E-A947-70E740481C1C}">
                <a14:useLocalDpi xmlns:a14="http://schemas.microsoft.com/office/drawing/2010/main" val="0"/>
              </a:ext>
            </a:extLst>
          </a:blip>
          <a:srcRect b="28988"/>
          <a:stretch/>
        </p:blipFill>
        <p:spPr>
          <a:xfrm>
            <a:off x="2566327" y="4359345"/>
            <a:ext cx="6886375" cy="1978530"/>
          </a:xfrm>
          <a:prstGeom prst="rect">
            <a:avLst/>
          </a:prstGeom>
          <a:ln>
            <a:solidFill>
              <a:schemeClr val="tx1"/>
            </a:solidFill>
          </a:ln>
        </p:spPr>
      </p:pic>
      <p:sp>
        <p:nvSpPr>
          <p:cNvPr id="18" name="矩形 17"/>
          <p:cNvSpPr/>
          <p:nvPr/>
        </p:nvSpPr>
        <p:spPr>
          <a:xfrm>
            <a:off x="5106926" y="6337875"/>
            <a:ext cx="2723823" cy="369332"/>
          </a:xfrm>
          <a:prstGeom prst="rect">
            <a:avLst/>
          </a:prstGeom>
        </p:spPr>
        <p:txBody>
          <a:bodyPr wrap="none">
            <a:spAutoFit/>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評論的情緒分數分析範例</a:t>
            </a:r>
            <a:endParaRPr lang="zh-TW" altLang="en-US" dirty="0"/>
          </a:p>
        </p:txBody>
      </p:sp>
      <mc:AlternateContent xmlns:mc="http://schemas.openxmlformats.org/markup-compatibility/2006">
        <mc:Choice xmlns:a14="http://schemas.microsoft.com/office/drawing/2010/main" Requires="a14">
          <p:sp>
            <p:nvSpPr>
              <p:cNvPr id="19" name="矩形 18"/>
              <p:cNvSpPr/>
              <p:nvPr/>
            </p:nvSpPr>
            <p:spPr>
              <a:xfrm>
                <a:off x="6154758" y="1853170"/>
                <a:ext cx="6067056" cy="1264064"/>
              </a:xfrm>
              <a:prstGeom prst="rect">
                <a:avLst/>
              </a:prstGeom>
            </p:spPr>
            <p:txBody>
              <a:bodyPr wrap="square">
                <a:spAutoFit/>
              </a:bodyPr>
              <a:lstStyle/>
              <a:p>
                <a:pPr marL="285750" indent="-285750">
                  <a:lnSpc>
                    <a:spcPct val="150000"/>
                  </a:lnSpc>
                  <a:buFont typeface="Arial" panose="020B0604020202020204" pitchFamily="34" charset="0"/>
                  <a:buChar char="•"/>
                </a:pPr>
                <a14:m>
                  <m:oMath xmlns:m="http://schemas.openxmlformats.org/officeDocument/2006/math">
                    <m:r>
                      <a:rPr lang="zh-TW" altLang="en-US" smtClean="0">
                        <a:latin typeface="Cambria Math" panose="02040503050406030204" pitchFamily="18" charset="0"/>
                      </a:rPr>
                      <m:t>店</m:t>
                    </m:r>
                    <m:r>
                      <a:rPr lang="zh-TW" altLang="en-US" i="0">
                        <a:latin typeface="Cambria Math" panose="02040503050406030204" pitchFamily="18" charset="0"/>
                      </a:rPr>
                      <m:t>家總評分</m:t>
                    </m:r>
                    <m:r>
                      <a:rPr lang="zh-TW" altLang="en-US" i="0">
                        <a:latin typeface="Cambria Math" panose="02040503050406030204" pitchFamily="18" charset="0"/>
                      </a:rPr>
                      <m:t>=</m:t>
                    </m:r>
                  </m:oMath>
                </a14:m>
                <a:endParaRPr lang="en-US" altLang="zh-TW" i="0" dirty="0" smtClean="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d>
                        <m:dPr>
                          <m:ctrlPr>
                            <a:rPr lang="zh-TW" altLang="en-US" i="1">
                              <a:latin typeface="Cambria Math" panose="02040503050406030204" pitchFamily="18" charset="0"/>
                            </a:rPr>
                          </m:ctrlPr>
                        </m:dPr>
                        <m:e>
                          <m:nary>
                            <m:naryPr>
                              <m:chr m:val="∑"/>
                              <m:limLoc m:val="undOvr"/>
                              <m:ctrlPr>
                                <a:rPr lang="zh-TW" altLang="en-US" i="1">
                                  <a:latin typeface="Cambria Math" panose="02040503050406030204" pitchFamily="18" charset="0"/>
                                </a:rPr>
                              </m:ctrlPr>
                            </m:naryPr>
                            <m:sub>
                              <m:r>
                                <a:rPr lang="zh-TW" altLang="en-US" i="1">
                                  <a:latin typeface="Cambria Math" panose="02040503050406030204" pitchFamily="18" charset="0"/>
                                </a:rPr>
                                <m:t>𝑖</m:t>
                              </m:r>
                            </m:sub>
                            <m:sup>
                              <m:r>
                                <a:rPr lang="zh-TW" altLang="en-US" i="1">
                                  <a:latin typeface="Cambria Math" panose="02040503050406030204" pitchFamily="18" charset="0"/>
                                </a:rPr>
                                <m:t>𝑛</m:t>
                              </m:r>
                            </m:sup>
                            <m:e>
                              <m:d>
                                <m:dPr>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d>
                                        <m:dPr>
                                          <m:ctrlPr>
                                            <a:rPr lang="zh-TW" altLang="en-US" i="1">
                                              <a:latin typeface="Cambria Math" panose="02040503050406030204" pitchFamily="18" charset="0"/>
                                            </a:rPr>
                                          </m:ctrlPr>
                                        </m:dPr>
                                        <m:e>
                                          <m:r>
                                            <a:rPr lang="zh-TW" altLang="en-US" i="0">
                                              <a:latin typeface="Cambria Math" panose="02040503050406030204" pitchFamily="18" charset="0"/>
                                            </a:rPr>
                                            <m:t>各情緒詞彙的情緒分數加總</m:t>
                                          </m:r>
                                        </m:e>
                                      </m:d>
                                    </m:e>
                                    <m:sub>
                                      <m:r>
                                        <a:rPr lang="zh-TW" altLang="en-US" i="1">
                                          <a:latin typeface="Cambria Math" panose="02040503050406030204" pitchFamily="18" charset="0"/>
                                        </a:rPr>
                                        <m:t>𝑖</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d>
                                        <m:dPr>
                                          <m:ctrlPr>
                                            <a:rPr lang="zh-TW" altLang="en-US" i="1">
                                              <a:latin typeface="Cambria Math" panose="02040503050406030204" pitchFamily="18" charset="0"/>
                                            </a:rPr>
                                          </m:ctrlPr>
                                        </m:dPr>
                                        <m:e>
                                          <m:r>
                                            <a:rPr lang="zh-TW" altLang="en-US" i="0">
                                              <a:latin typeface="Cambria Math" panose="02040503050406030204" pitchFamily="18" charset="0"/>
                                            </a:rPr>
                                            <m:t>評論按讚數</m:t>
                                          </m:r>
                                        </m:e>
                                      </m:d>
                                    </m:e>
                                    <m:sub>
                                      <m:r>
                                        <a:rPr lang="zh-TW" altLang="en-US" i="1">
                                          <a:latin typeface="Cambria Math" panose="02040503050406030204" pitchFamily="18" charset="0"/>
                                        </a:rPr>
                                        <m:t>𝑖</m:t>
                                      </m:r>
                                    </m:sub>
                                  </m:sSub>
                                </m:e>
                              </m:d>
                            </m:e>
                          </m:nary>
                        </m:e>
                      </m:d>
                      <m:r>
                        <a:rPr lang="zh-TW" altLang="en-US" i="0">
                          <a:latin typeface="Cambria Math" panose="02040503050406030204" pitchFamily="18" charset="0"/>
                        </a:rPr>
                        <m:t>÷</m:t>
                      </m:r>
                      <m:r>
                        <a:rPr lang="zh-TW" altLang="en-US" i="1">
                          <a:latin typeface="Cambria Math" panose="02040503050406030204" pitchFamily="18" charset="0"/>
                        </a:rPr>
                        <m:t>𝑛</m:t>
                      </m:r>
                    </m:oMath>
                  </m:oMathPara>
                </a14:m>
                <a:endParaRPr lang="zh-TW" altLang="en-US" dirty="0"/>
              </a:p>
            </p:txBody>
          </p:sp>
        </mc:Choice>
        <mc:Fallback>
          <p:sp>
            <p:nvSpPr>
              <p:cNvPr id="19" name="矩形 18"/>
              <p:cNvSpPr>
                <a:spLocks noRot="1" noChangeAspect="1" noMove="1" noResize="1" noEditPoints="1" noAdjustHandles="1" noChangeArrowheads="1" noChangeShapeType="1" noTextEdit="1"/>
              </p:cNvSpPr>
              <p:nvPr/>
            </p:nvSpPr>
            <p:spPr>
              <a:xfrm>
                <a:off x="6154758" y="1853170"/>
                <a:ext cx="6067056" cy="1264064"/>
              </a:xfrm>
              <a:prstGeom prst="rect">
                <a:avLst/>
              </a:prstGeom>
              <a:blipFill>
                <a:blip r:embed="rId4"/>
                <a:stretch>
                  <a:fillRect l="-704"/>
                </a:stretch>
              </a:blipFill>
            </p:spPr>
            <p:txBody>
              <a:bodyPr/>
              <a:lstStyle/>
              <a:p>
                <a:r>
                  <a:rPr lang="zh-TW" altLang="en-US">
                    <a:noFill/>
                  </a:rPr>
                  <a:t> </a:t>
                </a:r>
              </a:p>
            </p:txBody>
          </p:sp>
        </mc:Fallback>
      </mc:AlternateContent>
      <p:sp>
        <p:nvSpPr>
          <p:cNvPr id="20" name="矩形 19"/>
          <p:cNvSpPr/>
          <p:nvPr/>
        </p:nvSpPr>
        <p:spPr>
          <a:xfrm>
            <a:off x="7864847" y="3007734"/>
            <a:ext cx="2646878" cy="338554"/>
          </a:xfrm>
          <a:prstGeom prst="rect">
            <a:avLst/>
          </a:prstGeom>
        </p:spPr>
        <p:txBody>
          <a:bodyPr wrap="none">
            <a:spAutoFit/>
          </a:bodyPr>
          <a:lstStyle/>
          <a:p>
            <a:r>
              <a:rPr lang="zh-TW" altLang="zh-TW" sz="1600" dirty="0">
                <a:ea typeface="標楷體" panose="03000509000000000000" pitchFamily="65" charset="-120"/>
                <a:cs typeface="Times New Roman" panose="02020603050405020304" pitchFamily="18" charset="0"/>
              </a:rPr>
              <a:t>公式一、</a:t>
            </a:r>
            <a:r>
              <a:rPr lang="zh-TW" altLang="zh-TW" sz="1600" dirty="0">
                <a:latin typeface="Times New Roman" panose="02020603050405020304" pitchFamily="18" charset="0"/>
                <a:ea typeface="標楷體" panose="03000509000000000000" pitchFamily="65" charset="-120"/>
                <a:cs typeface="Times New Roman" panose="02020603050405020304" pitchFamily="18" charset="0"/>
              </a:rPr>
              <a:t>情緒分析結合權重</a:t>
            </a:r>
            <a:endParaRPr lang="zh-TW" altLang="en-US" sz="1600" dirty="0"/>
          </a:p>
        </p:txBody>
      </p:sp>
      <p:grpSp>
        <p:nvGrpSpPr>
          <p:cNvPr id="21" name="Group 398"/>
          <p:cNvGrpSpPr/>
          <p:nvPr/>
        </p:nvGrpSpPr>
        <p:grpSpPr>
          <a:xfrm>
            <a:off x="437071" y="1925689"/>
            <a:ext cx="391999" cy="405287"/>
            <a:chOff x="209551" y="3594100"/>
            <a:chExt cx="280988" cy="290513"/>
          </a:xfrm>
          <a:solidFill>
            <a:srgbClr val="157E9F"/>
          </a:solidFill>
        </p:grpSpPr>
        <p:sp>
          <p:nvSpPr>
            <p:cNvPr id="22"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23"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24" name="矩形 23"/>
          <p:cNvSpPr/>
          <p:nvPr/>
        </p:nvSpPr>
        <p:spPr>
          <a:xfrm>
            <a:off x="953480" y="1912888"/>
            <a:ext cx="3741730" cy="430887"/>
          </a:xfrm>
          <a:prstGeom prst="rect">
            <a:avLst/>
          </a:prstGeom>
        </p:spPr>
        <p:txBody>
          <a:bodyPr wrap="none">
            <a:spAutoFit/>
          </a:bodyPr>
          <a:lstStyle/>
          <a:p>
            <a:r>
              <a:rPr lang="zh-TW" altLang="en-US" sz="2200" dirty="0">
                <a:latin typeface="Times New Roman" panose="02020603050405020304" pitchFamily="18" charset="0"/>
                <a:ea typeface="標楷體" panose="03000509000000000000" pitchFamily="65" charset="-120"/>
              </a:rPr>
              <a:t>僅用台大擴增情緒辭典</a:t>
            </a:r>
            <a:r>
              <a:rPr lang="en-US" altLang="zh-TW" sz="2200" dirty="0" err="1">
                <a:latin typeface="Times New Roman" panose="02020603050405020304" pitchFamily="18" charset="0"/>
                <a:ea typeface="標楷體" panose="03000509000000000000" pitchFamily="65" charset="-120"/>
              </a:rPr>
              <a:t>antusd</a:t>
            </a:r>
            <a:endParaRPr lang="zh-TW" altLang="en-US" sz="2200" dirty="0">
              <a:latin typeface="Times New Roman" panose="02020603050405020304" pitchFamily="18" charset="0"/>
              <a:ea typeface="標楷體" panose="03000509000000000000" pitchFamily="65" charset="-120"/>
            </a:endParaRPr>
          </a:p>
        </p:txBody>
      </p:sp>
      <p:graphicFrame>
        <p:nvGraphicFramePr>
          <p:cNvPr id="25" name="表格 24"/>
          <p:cNvGraphicFramePr>
            <a:graphicFrameLocks noGrp="1"/>
          </p:cNvGraphicFramePr>
          <p:nvPr>
            <p:extLst>
              <p:ext uri="{D42A27DB-BD31-4B8C-83A1-F6EECF244321}">
                <p14:modId xmlns:p14="http://schemas.microsoft.com/office/powerpoint/2010/main" val="4048505983"/>
              </p:ext>
            </p:extLst>
          </p:nvPr>
        </p:nvGraphicFramePr>
        <p:xfrm>
          <a:off x="236479" y="3034048"/>
          <a:ext cx="5889933" cy="822960"/>
        </p:xfrm>
        <a:graphic>
          <a:graphicData uri="http://schemas.openxmlformats.org/drawingml/2006/table">
            <a:tbl>
              <a:tblPr firstRow="1" firstCol="1" bandRow="1">
                <a:tableStyleId>{5C22544A-7EE6-4342-B048-85BDC9FD1C3A}</a:tableStyleId>
              </a:tblPr>
              <a:tblGrid>
                <a:gridCol w="654437">
                  <a:extLst>
                    <a:ext uri="{9D8B030D-6E8A-4147-A177-3AD203B41FA5}">
                      <a16:colId xmlns:a16="http://schemas.microsoft.com/office/drawing/2014/main" val="4279682965"/>
                    </a:ext>
                  </a:extLst>
                </a:gridCol>
                <a:gridCol w="654437">
                  <a:extLst>
                    <a:ext uri="{9D8B030D-6E8A-4147-A177-3AD203B41FA5}">
                      <a16:colId xmlns:a16="http://schemas.microsoft.com/office/drawing/2014/main" val="3447953194"/>
                    </a:ext>
                  </a:extLst>
                </a:gridCol>
                <a:gridCol w="654437">
                  <a:extLst>
                    <a:ext uri="{9D8B030D-6E8A-4147-A177-3AD203B41FA5}">
                      <a16:colId xmlns:a16="http://schemas.microsoft.com/office/drawing/2014/main" val="2172887145"/>
                    </a:ext>
                  </a:extLst>
                </a:gridCol>
                <a:gridCol w="654437">
                  <a:extLst>
                    <a:ext uri="{9D8B030D-6E8A-4147-A177-3AD203B41FA5}">
                      <a16:colId xmlns:a16="http://schemas.microsoft.com/office/drawing/2014/main" val="2194802991"/>
                    </a:ext>
                  </a:extLst>
                </a:gridCol>
                <a:gridCol w="654437">
                  <a:extLst>
                    <a:ext uri="{9D8B030D-6E8A-4147-A177-3AD203B41FA5}">
                      <a16:colId xmlns:a16="http://schemas.microsoft.com/office/drawing/2014/main" val="183793296"/>
                    </a:ext>
                  </a:extLst>
                </a:gridCol>
                <a:gridCol w="654437">
                  <a:extLst>
                    <a:ext uri="{9D8B030D-6E8A-4147-A177-3AD203B41FA5}">
                      <a16:colId xmlns:a16="http://schemas.microsoft.com/office/drawing/2014/main" val="3091431706"/>
                    </a:ext>
                  </a:extLst>
                </a:gridCol>
                <a:gridCol w="654437">
                  <a:extLst>
                    <a:ext uri="{9D8B030D-6E8A-4147-A177-3AD203B41FA5}">
                      <a16:colId xmlns:a16="http://schemas.microsoft.com/office/drawing/2014/main" val="2986704234"/>
                    </a:ext>
                  </a:extLst>
                </a:gridCol>
                <a:gridCol w="654437">
                  <a:extLst>
                    <a:ext uri="{9D8B030D-6E8A-4147-A177-3AD203B41FA5}">
                      <a16:colId xmlns:a16="http://schemas.microsoft.com/office/drawing/2014/main" val="3595722344"/>
                    </a:ext>
                  </a:extLst>
                </a:gridCol>
                <a:gridCol w="654437">
                  <a:extLst>
                    <a:ext uri="{9D8B030D-6E8A-4147-A177-3AD203B41FA5}">
                      <a16:colId xmlns:a16="http://schemas.microsoft.com/office/drawing/2014/main" val="3844538711"/>
                    </a:ext>
                  </a:extLst>
                </a:gridCol>
              </a:tblGrid>
              <a:tr h="229870">
                <a:tc>
                  <a:txBody>
                    <a:bodyPr/>
                    <a:lstStyle/>
                    <a:p>
                      <a:endParaRPr lang="zh-TW" sz="1200" kern="100">
                        <a:effectLst/>
                        <a:latin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200" kern="100">
                          <a:effectLst/>
                        </a:rPr>
                        <a:t>義大利麵</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200" kern="100">
                          <a:effectLst/>
                        </a:rPr>
                        <a:t>牛肉麵</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200" kern="100">
                          <a:effectLst/>
                        </a:rPr>
                        <a:t>滷肉飯</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200" kern="100" dirty="0">
                          <a:effectLst/>
                        </a:rPr>
                        <a:t>咖哩料理</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200" kern="100">
                          <a:effectLst/>
                        </a:rPr>
                        <a:t>港式餐廳</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200" kern="100">
                          <a:effectLst/>
                        </a:rPr>
                        <a:t>韓式炸雞</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200" kern="100">
                          <a:effectLst/>
                        </a:rPr>
                        <a:t>牛排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200" kern="100">
                          <a:effectLst/>
                        </a:rPr>
                        <a:t>鐵板燒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974823599"/>
                  </a:ext>
                </a:extLst>
              </a:tr>
              <a:tr h="229870">
                <a:tc>
                  <a:txBody>
                    <a:bodyPr/>
                    <a:lstStyle/>
                    <a:p>
                      <a:pPr>
                        <a:lnSpc>
                          <a:spcPct val="150000"/>
                        </a:lnSpc>
                        <a:spcAft>
                          <a:spcPts val="0"/>
                        </a:spcAft>
                      </a:pPr>
                      <a:r>
                        <a:rPr lang="en-US" sz="1200" kern="100">
                          <a:effectLst/>
                        </a:rPr>
                        <a:t>MSE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23.8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19.2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16.6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25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17.6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64937145"/>
                  </a:ext>
                </a:extLst>
              </a:tr>
              <a:tr h="229870">
                <a:tc>
                  <a:txBody>
                    <a:bodyPr/>
                    <a:lstStyle/>
                    <a:p>
                      <a:pPr>
                        <a:lnSpc>
                          <a:spcPct val="150000"/>
                        </a:lnSpc>
                        <a:spcAft>
                          <a:spcPts val="0"/>
                        </a:spcAft>
                      </a:pPr>
                      <a:r>
                        <a:rPr lang="en-US" sz="1200" kern="100">
                          <a:effectLst/>
                        </a:rPr>
                        <a:t>FCP</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0.467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0.311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0.467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0.511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0.489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0.289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dirty="0">
                          <a:effectLst/>
                        </a:rPr>
                        <a:t>0.467</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534316766"/>
                  </a:ext>
                </a:extLst>
              </a:tr>
            </a:tbl>
          </a:graphicData>
        </a:graphic>
      </p:graphicFrame>
      <p:sp>
        <p:nvSpPr>
          <p:cNvPr id="26" name="TextBox 36"/>
          <p:cNvSpPr txBox="1">
            <a:spLocks noChangeArrowheads="1"/>
          </p:cNvSpPr>
          <p:nvPr/>
        </p:nvSpPr>
        <p:spPr bwMode="auto">
          <a:xfrm>
            <a:off x="857416" y="2283820"/>
            <a:ext cx="6526376" cy="49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n</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所有</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評論的總按讚數</a:t>
            </a:r>
          </a:p>
        </p:txBody>
      </p:sp>
    </p:spTree>
    <p:extLst>
      <p:ext uri="{BB962C8B-B14F-4D97-AF65-F5344CB8AC3E}">
        <p14:creationId xmlns:p14="http://schemas.microsoft.com/office/powerpoint/2010/main" val="39432981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28</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42597" y="453876"/>
            <a:ext cx="3647144"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線性規劃</a:t>
            </a:r>
            <a:r>
              <a:rPr lang="zh-TW" altLang="en-US" sz="2000" b="1" dirty="0">
                <a:latin typeface="標楷體" panose="03000509000000000000" pitchFamily="65" charset="-120"/>
                <a:ea typeface="標楷體" panose="03000509000000000000" pitchFamily="65" charset="-120"/>
              </a:rPr>
              <a:t>法</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316790" y="1254953"/>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725148" y="1591032"/>
            <a:ext cx="3168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386"/>
          <p:cNvSpPr txBox="1"/>
          <p:nvPr/>
        </p:nvSpPr>
        <p:spPr>
          <a:xfrm>
            <a:off x="688499" y="1074539"/>
            <a:ext cx="3262423"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計算商家總評分與排名</a:t>
            </a:r>
            <a:endParaRPr lang="zh-CN" altLang="en-US" sz="2400" dirty="0">
              <a:solidFill>
                <a:srgbClr val="157E9F"/>
              </a:solidFill>
              <a:latin typeface="標楷體" panose="03000509000000000000" pitchFamily="65" charset="-120"/>
              <a:ea typeface="標楷體" panose="03000509000000000000" pitchFamily="65" charset="-120"/>
            </a:endParaRPr>
          </a:p>
        </p:txBody>
      </p:sp>
      <p:grpSp>
        <p:nvGrpSpPr>
          <p:cNvPr id="21" name="Group 398"/>
          <p:cNvGrpSpPr/>
          <p:nvPr/>
        </p:nvGrpSpPr>
        <p:grpSpPr>
          <a:xfrm>
            <a:off x="270821" y="1783189"/>
            <a:ext cx="391999" cy="405287"/>
            <a:chOff x="209551" y="3594100"/>
            <a:chExt cx="280988" cy="290513"/>
          </a:xfrm>
          <a:solidFill>
            <a:srgbClr val="157E9F"/>
          </a:solidFill>
        </p:grpSpPr>
        <p:sp>
          <p:nvSpPr>
            <p:cNvPr id="22"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23"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24" name="矩形 23"/>
          <p:cNvSpPr/>
          <p:nvPr/>
        </p:nvSpPr>
        <p:spPr>
          <a:xfrm>
            <a:off x="787230" y="1770388"/>
            <a:ext cx="4602542" cy="430887"/>
          </a:xfrm>
          <a:prstGeom prst="rect">
            <a:avLst/>
          </a:prstGeom>
        </p:spPr>
        <p:txBody>
          <a:bodyPr wrap="none">
            <a:spAutoFit/>
          </a:bodyPr>
          <a:lstStyle/>
          <a:p>
            <a:r>
              <a:rPr lang="zh-TW" altLang="en-US" sz="2200" dirty="0">
                <a:latin typeface="Times New Roman" panose="02020603050405020304" pitchFamily="18" charset="0"/>
                <a:ea typeface="標楷體" panose="03000509000000000000" pitchFamily="65" charset="-120"/>
              </a:rPr>
              <a:t>加入</a:t>
            </a:r>
            <a:r>
              <a:rPr lang="en-US" altLang="zh-TW" sz="2200" dirty="0">
                <a:latin typeface="Times New Roman" panose="02020603050405020304" pitchFamily="18" charset="0"/>
                <a:ea typeface="標楷體" panose="03000509000000000000" pitchFamily="65" charset="-120"/>
              </a:rPr>
              <a:t>emoji</a:t>
            </a:r>
            <a:r>
              <a:rPr lang="zh-TW" altLang="en-US" sz="2200" dirty="0" smtClean="0">
                <a:latin typeface="Times New Roman" panose="02020603050405020304" pitchFamily="18" charset="0"/>
                <a:ea typeface="標楷體" panose="03000509000000000000" pitchFamily="65" charset="-120"/>
              </a:rPr>
              <a:t>情緒</a:t>
            </a:r>
            <a:r>
              <a:rPr lang="zh-TW" altLang="en-US" sz="2200" dirty="0">
                <a:latin typeface="Times New Roman" panose="02020603050405020304" pitchFamily="18" charset="0"/>
                <a:ea typeface="標楷體" panose="03000509000000000000" pitchFamily="65" charset="-120"/>
              </a:rPr>
              <a:t>辭典</a:t>
            </a:r>
            <a:r>
              <a:rPr lang="en-US" altLang="zh-TW" sz="1600" dirty="0" smtClean="0">
                <a:latin typeface="Times New Roman" panose="02020603050405020304" pitchFamily="18" charset="0"/>
                <a:ea typeface="標楷體" panose="03000509000000000000" pitchFamily="65" charset="-120"/>
              </a:rPr>
              <a:t>(</a:t>
            </a:r>
            <a:r>
              <a:rPr lang="en-US" altLang="zh-TW" sz="1600" dirty="0" err="1" smtClean="0">
                <a:latin typeface="Times New Roman" panose="02020603050405020304" pitchFamily="18" charset="0"/>
                <a:ea typeface="標楷體" panose="03000509000000000000" pitchFamily="65" charset="-120"/>
              </a:rPr>
              <a:t>Kralj</a:t>
            </a:r>
            <a:r>
              <a:rPr lang="en-US" altLang="zh-TW" sz="1600" dirty="0" smtClean="0">
                <a:latin typeface="Times New Roman" panose="02020603050405020304" pitchFamily="18" charset="0"/>
                <a:ea typeface="標楷體" panose="03000509000000000000" pitchFamily="65" charset="-120"/>
              </a:rPr>
              <a:t> </a:t>
            </a:r>
            <a:r>
              <a:rPr lang="en-US" altLang="zh-TW" sz="1600" dirty="0">
                <a:latin typeface="Times New Roman" panose="02020603050405020304" pitchFamily="18" charset="0"/>
                <a:ea typeface="標楷體" panose="03000509000000000000" pitchFamily="65" charset="-120"/>
              </a:rPr>
              <a:t>Novak</a:t>
            </a:r>
            <a:r>
              <a:rPr lang="zh-TW" altLang="en-US" sz="1600" dirty="0">
                <a:latin typeface="Times New Roman" panose="02020603050405020304" pitchFamily="18" charset="0"/>
                <a:ea typeface="標楷體" panose="03000509000000000000" pitchFamily="65" charset="-120"/>
              </a:rPr>
              <a:t>等人</a:t>
            </a:r>
            <a:r>
              <a:rPr lang="en-US" altLang="zh-TW" sz="1600" dirty="0">
                <a:latin typeface="Times New Roman" panose="02020603050405020304" pitchFamily="18" charset="0"/>
                <a:ea typeface="標楷體" panose="03000509000000000000" pitchFamily="65" charset="-120"/>
              </a:rPr>
              <a:t>, 2015)</a:t>
            </a:r>
            <a:endParaRPr lang="zh-TW" altLang="en-US" sz="1600" dirty="0">
              <a:latin typeface="Times New Roman" panose="02020603050405020304" pitchFamily="18" charset="0"/>
              <a:ea typeface="標楷體" panose="03000509000000000000" pitchFamily="65" charset="-120"/>
            </a:endParaRPr>
          </a:p>
        </p:txBody>
      </p:sp>
      <p:sp>
        <p:nvSpPr>
          <p:cNvPr id="26" name="TextBox 36"/>
          <p:cNvSpPr txBox="1">
            <a:spLocks noChangeArrowheads="1"/>
          </p:cNvSpPr>
          <p:nvPr/>
        </p:nvSpPr>
        <p:spPr bwMode="auto">
          <a:xfrm>
            <a:off x="691166" y="2188820"/>
            <a:ext cx="515149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Instagram</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用戶經常使用</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emoji</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撰寫文章</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人工篩選並</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移除不相關詞彙</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r>
            <a:b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b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如：</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a:t>
            </a:r>
          </a:p>
        </p:txBody>
      </p:sp>
      <p:pic>
        <p:nvPicPr>
          <p:cNvPr id="31" name="圖片 30"/>
          <p:cNvPicPr/>
          <p:nvPr/>
        </p:nvPicPr>
        <p:blipFill>
          <a:blip r:embed="rId3"/>
          <a:stretch>
            <a:fillRect/>
          </a:stretch>
        </p:blipFill>
        <p:spPr>
          <a:xfrm>
            <a:off x="2517270" y="3937152"/>
            <a:ext cx="7274975" cy="2460293"/>
          </a:xfrm>
          <a:prstGeom prst="rect">
            <a:avLst/>
          </a:prstGeom>
          <a:ln>
            <a:solidFill>
              <a:schemeClr val="tx1"/>
            </a:solidFill>
          </a:ln>
        </p:spPr>
      </p:pic>
      <p:sp>
        <p:nvSpPr>
          <p:cNvPr id="11" name="矩形 10"/>
          <p:cNvSpPr/>
          <p:nvPr/>
        </p:nvSpPr>
        <p:spPr>
          <a:xfrm>
            <a:off x="4228979" y="6397445"/>
            <a:ext cx="4019049"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rPr>
              <a:t>Novak</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等人研究的</a:t>
            </a:r>
            <a:r>
              <a:rPr lang="en-US" altLang="zh-TW" dirty="0">
                <a:latin typeface="Times New Roman" panose="02020603050405020304" pitchFamily="18" charset="0"/>
                <a:ea typeface="標楷體" panose="03000509000000000000" pitchFamily="65" charset="-120"/>
              </a:rPr>
              <a:t>emoji</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情緒分數</a:t>
            </a:r>
            <a:r>
              <a:rPr lang="en-US" altLang="zh-TW" dirty="0">
                <a:latin typeface="Times New Roman" panose="02020603050405020304" pitchFamily="18" charset="0"/>
                <a:ea typeface="標楷體" panose="03000509000000000000" pitchFamily="65" charset="-120"/>
              </a:rPr>
              <a:t>(2015)</a:t>
            </a:r>
            <a:endParaRPr lang="zh-TW" altLang="en-US" dirty="0"/>
          </a:p>
        </p:txBody>
      </p:sp>
      <p:graphicFrame>
        <p:nvGraphicFramePr>
          <p:cNvPr id="12" name="表格 11"/>
          <p:cNvGraphicFramePr>
            <a:graphicFrameLocks noGrp="1"/>
          </p:cNvGraphicFramePr>
          <p:nvPr>
            <p:extLst>
              <p:ext uri="{D42A27DB-BD31-4B8C-83A1-F6EECF244321}">
                <p14:modId xmlns:p14="http://schemas.microsoft.com/office/powerpoint/2010/main" val="3826093080"/>
              </p:ext>
            </p:extLst>
          </p:nvPr>
        </p:nvGraphicFramePr>
        <p:xfrm>
          <a:off x="5842660" y="2379825"/>
          <a:ext cx="6003225" cy="822960"/>
        </p:xfrm>
        <a:graphic>
          <a:graphicData uri="http://schemas.openxmlformats.org/drawingml/2006/table">
            <a:tbl>
              <a:tblPr firstRow="1" firstCol="1" bandRow="1">
                <a:tableStyleId>{5C22544A-7EE6-4342-B048-85BDC9FD1C3A}</a:tableStyleId>
              </a:tblPr>
              <a:tblGrid>
                <a:gridCol w="667025">
                  <a:extLst>
                    <a:ext uri="{9D8B030D-6E8A-4147-A177-3AD203B41FA5}">
                      <a16:colId xmlns:a16="http://schemas.microsoft.com/office/drawing/2014/main" val="1641838248"/>
                    </a:ext>
                  </a:extLst>
                </a:gridCol>
                <a:gridCol w="667025">
                  <a:extLst>
                    <a:ext uri="{9D8B030D-6E8A-4147-A177-3AD203B41FA5}">
                      <a16:colId xmlns:a16="http://schemas.microsoft.com/office/drawing/2014/main" val="4143125473"/>
                    </a:ext>
                  </a:extLst>
                </a:gridCol>
                <a:gridCol w="667025">
                  <a:extLst>
                    <a:ext uri="{9D8B030D-6E8A-4147-A177-3AD203B41FA5}">
                      <a16:colId xmlns:a16="http://schemas.microsoft.com/office/drawing/2014/main" val="2999202908"/>
                    </a:ext>
                  </a:extLst>
                </a:gridCol>
                <a:gridCol w="667025">
                  <a:extLst>
                    <a:ext uri="{9D8B030D-6E8A-4147-A177-3AD203B41FA5}">
                      <a16:colId xmlns:a16="http://schemas.microsoft.com/office/drawing/2014/main" val="1626309114"/>
                    </a:ext>
                  </a:extLst>
                </a:gridCol>
                <a:gridCol w="667025">
                  <a:extLst>
                    <a:ext uri="{9D8B030D-6E8A-4147-A177-3AD203B41FA5}">
                      <a16:colId xmlns:a16="http://schemas.microsoft.com/office/drawing/2014/main" val="2918659861"/>
                    </a:ext>
                  </a:extLst>
                </a:gridCol>
                <a:gridCol w="667025">
                  <a:extLst>
                    <a:ext uri="{9D8B030D-6E8A-4147-A177-3AD203B41FA5}">
                      <a16:colId xmlns:a16="http://schemas.microsoft.com/office/drawing/2014/main" val="3448281645"/>
                    </a:ext>
                  </a:extLst>
                </a:gridCol>
                <a:gridCol w="667025">
                  <a:extLst>
                    <a:ext uri="{9D8B030D-6E8A-4147-A177-3AD203B41FA5}">
                      <a16:colId xmlns:a16="http://schemas.microsoft.com/office/drawing/2014/main" val="4158612139"/>
                    </a:ext>
                  </a:extLst>
                </a:gridCol>
                <a:gridCol w="667025">
                  <a:extLst>
                    <a:ext uri="{9D8B030D-6E8A-4147-A177-3AD203B41FA5}">
                      <a16:colId xmlns:a16="http://schemas.microsoft.com/office/drawing/2014/main" val="1456778971"/>
                    </a:ext>
                  </a:extLst>
                </a:gridCol>
                <a:gridCol w="667025">
                  <a:extLst>
                    <a:ext uri="{9D8B030D-6E8A-4147-A177-3AD203B41FA5}">
                      <a16:colId xmlns:a16="http://schemas.microsoft.com/office/drawing/2014/main" val="137274330"/>
                    </a:ext>
                  </a:extLst>
                </a:gridCol>
              </a:tblGrid>
              <a:tr h="247650">
                <a:tc>
                  <a:txBody>
                    <a:bodyPr/>
                    <a:lstStyle/>
                    <a:p>
                      <a:endParaRPr lang="zh-TW" sz="1200" kern="100">
                        <a:effectLst/>
                        <a:latin typeface="Calibri" panose="020F0502020204030204" pitchFamily="34" charset="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義大利麵</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牛肉麵</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滷肉飯</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咖哩料理</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港式餐廳</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韓式炸雞</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牛排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鐵板燒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638472175"/>
                  </a:ext>
                </a:extLst>
              </a:tr>
              <a:tr h="247650">
                <a:tc>
                  <a:txBody>
                    <a:bodyPr/>
                    <a:lstStyle/>
                    <a:p>
                      <a:pPr>
                        <a:lnSpc>
                          <a:spcPct val="150000"/>
                        </a:lnSpc>
                        <a:spcAft>
                          <a:spcPts val="0"/>
                        </a:spcAft>
                      </a:pPr>
                      <a:r>
                        <a:rPr lang="en-US" sz="1200" kern="100">
                          <a:effectLst/>
                        </a:rPr>
                        <a:t>MSE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22.4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19.6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20.2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16.6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19.2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26.2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770550339"/>
                  </a:ext>
                </a:extLst>
              </a:tr>
              <a:tr h="247650">
                <a:tc>
                  <a:txBody>
                    <a:bodyPr/>
                    <a:lstStyle/>
                    <a:p>
                      <a:pPr>
                        <a:lnSpc>
                          <a:spcPct val="150000"/>
                        </a:lnSpc>
                        <a:spcAft>
                          <a:spcPts val="0"/>
                        </a:spcAft>
                      </a:pPr>
                      <a:r>
                        <a:rPr lang="en-US" sz="1200" kern="100">
                          <a:effectLst/>
                        </a:rPr>
                        <a:t>FCP</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0.378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0.422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0.533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0.444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0.622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0.244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dirty="0">
                          <a:effectLst/>
                        </a:rPr>
                        <a:t>0.444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584194810"/>
                  </a:ext>
                </a:extLst>
              </a:tr>
            </a:tbl>
          </a:graphicData>
        </a:graphic>
      </p:graphicFrame>
    </p:spTree>
    <p:extLst>
      <p:ext uri="{BB962C8B-B14F-4D97-AF65-F5344CB8AC3E}">
        <p14:creationId xmlns:p14="http://schemas.microsoft.com/office/powerpoint/2010/main" val="42787188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29</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42597" y="453876"/>
            <a:ext cx="3647144"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線性規劃</a:t>
            </a:r>
            <a:r>
              <a:rPr lang="zh-TW" altLang="en-US" sz="2000" b="1" dirty="0">
                <a:latin typeface="標楷體" panose="03000509000000000000" pitchFamily="65" charset="-120"/>
                <a:ea typeface="標楷體" panose="03000509000000000000" pitchFamily="65" charset="-120"/>
              </a:rPr>
              <a:t>法</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316790" y="1254953"/>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725148" y="1591032"/>
            <a:ext cx="3168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386"/>
          <p:cNvSpPr txBox="1"/>
          <p:nvPr/>
        </p:nvSpPr>
        <p:spPr>
          <a:xfrm>
            <a:off x="688499" y="1074539"/>
            <a:ext cx="3262423"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計算商家總評分與排名</a:t>
            </a:r>
            <a:endParaRPr lang="zh-CN" altLang="en-US" sz="2400" dirty="0">
              <a:solidFill>
                <a:srgbClr val="157E9F"/>
              </a:solidFill>
              <a:latin typeface="標楷體" panose="03000509000000000000" pitchFamily="65" charset="-120"/>
              <a:ea typeface="標楷體" panose="03000509000000000000" pitchFamily="65" charset="-120"/>
            </a:endParaRPr>
          </a:p>
        </p:txBody>
      </p:sp>
      <p:grpSp>
        <p:nvGrpSpPr>
          <p:cNvPr id="21" name="Group 398"/>
          <p:cNvGrpSpPr/>
          <p:nvPr/>
        </p:nvGrpSpPr>
        <p:grpSpPr>
          <a:xfrm>
            <a:off x="270821" y="1783189"/>
            <a:ext cx="391999" cy="405287"/>
            <a:chOff x="209551" y="3594100"/>
            <a:chExt cx="280988" cy="290513"/>
          </a:xfrm>
          <a:solidFill>
            <a:srgbClr val="157E9F"/>
          </a:solidFill>
        </p:grpSpPr>
        <p:sp>
          <p:nvSpPr>
            <p:cNvPr id="22"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23"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24" name="矩形 23"/>
          <p:cNvSpPr/>
          <p:nvPr/>
        </p:nvSpPr>
        <p:spPr>
          <a:xfrm>
            <a:off x="787230" y="1770388"/>
            <a:ext cx="4041491" cy="430887"/>
          </a:xfrm>
          <a:prstGeom prst="rect">
            <a:avLst/>
          </a:prstGeom>
        </p:spPr>
        <p:txBody>
          <a:bodyPr wrap="none">
            <a:spAutoFit/>
          </a:bodyPr>
          <a:lstStyle/>
          <a:p>
            <a:r>
              <a:rPr lang="zh-TW" altLang="en-US" sz="2200" dirty="0">
                <a:latin typeface="Times New Roman" panose="02020603050405020304" pitchFamily="18" charset="0"/>
                <a:ea typeface="標楷體" panose="03000509000000000000" pitchFamily="65" charset="-120"/>
              </a:rPr>
              <a:t>情緒分數與按讚數</a:t>
            </a:r>
            <a:r>
              <a:rPr lang="en-US" altLang="zh-TW" sz="2200" dirty="0">
                <a:latin typeface="Times New Roman" panose="02020603050405020304" pitchFamily="18" charset="0"/>
                <a:ea typeface="標楷體" panose="03000509000000000000" pitchFamily="65" charset="-120"/>
              </a:rPr>
              <a:t>(</a:t>
            </a:r>
            <a:r>
              <a:rPr lang="zh-TW" altLang="en-US" sz="2200" dirty="0">
                <a:latin typeface="Times New Roman" panose="02020603050405020304" pitchFamily="18" charset="0"/>
                <a:ea typeface="標楷體" panose="03000509000000000000" pitchFamily="65" charset="-120"/>
              </a:rPr>
              <a:t>權重</a:t>
            </a:r>
            <a:r>
              <a:rPr lang="en-US" altLang="zh-TW" sz="2200" dirty="0">
                <a:latin typeface="Times New Roman" panose="02020603050405020304" pitchFamily="18" charset="0"/>
                <a:ea typeface="標楷體" panose="03000509000000000000" pitchFamily="65" charset="-120"/>
              </a:rPr>
              <a:t>)</a:t>
            </a:r>
            <a:r>
              <a:rPr lang="zh-TW" altLang="en-US" sz="2200" dirty="0">
                <a:latin typeface="Times New Roman" panose="02020603050405020304" pitchFamily="18" charset="0"/>
                <a:ea typeface="標楷體" panose="03000509000000000000" pitchFamily="65" charset="-120"/>
              </a:rPr>
              <a:t>正規化</a:t>
            </a:r>
            <a:endParaRPr lang="zh-TW" altLang="en-US" sz="1600" dirty="0">
              <a:latin typeface="Times New Roman" panose="02020603050405020304" pitchFamily="18" charset="0"/>
              <a:ea typeface="標楷體" panose="03000509000000000000" pitchFamily="65" charset="-120"/>
            </a:endParaRPr>
          </a:p>
        </p:txBody>
      </p:sp>
      <p:sp>
        <p:nvSpPr>
          <p:cNvPr id="26" name="TextBox 36"/>
          <p:cNvSpPr txBox="1">
            <a:spLocks noChangeArrowheads="1"/>
          </p:cNvSpPr>
          <p:nvPr/>
        </p:nvSpPr>
        <p:spPr bwMode="auto">
          <a:xfrm>
            <a:off x="691166" y="2141320"/>
            <a:ext cx="5151494" cy="4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13" name="表格 12"/>
          <p:cNvGraphicFramePr>
            <a:graphicFrameLocks noGrp="1"/>
          </p:cNvGraphicFramePr>
          <p:nvPr>
            <p:extLst>
              <p:ext uri="{D42A27DB-BD31-4B8C-83A1-F6EECF244321}">
                <p14:modId xmlns:p14="http://schemas.microsoft.com/office/powerpoint/2010/main" val="1972093783"/>
              </p:ext>
            </p:extLst>
          </p:nvPr>
        </p:nvGraphicFramePr>
        <p:xfrm>
          <a:off x="5842660" y="2361620"/>
          <a:ext cx="6180489" cy="822960"/>
        </p:xfrm>
        <a:graphic>
          <a:graphicData uri="http://schemas.openxmlformats.org/drawingml/2006/table">
            <a:tbl>
              <a:tblPr firstRow="1" firstCol="1" bandRow="1">
                <a:tableStyleId>{5C22544A-7EE6-4342-B048-85BDC9FD1C3A}</a:tableStyleId>
              </a:tblPr>
              <a:tblGrid>
                <a:gridCol w="686721">
                  <a:extLst>
                    <a:ext uri="{9D8B030D-6E8A-4147-A177-3AD203B41FA5}">
                      <a16:colId xmlns:a16="http://schemas.microsoft.com/office/drawing/2014/main" val="2520612429"/>
                    </a:ext>
                  </a:extLst>
                </a:gridCol>
                <a:gridCol w="686721">
                  <a:extLst>
                    <a:ext uri="{9D8B030D-6E8A-4147-A177-3AD203B41FA5}">
                      <a16:colId xmlns:a16="http://schemas.microsoft.com/office/drawing/2014/main" val="2191424796"/>
                    </a:ext>
                  </a:extLst>
                </a:gridCol>
                <a:gridCol w="686721">
                  <a:extLst>
                    <a:ext uri="{9D8B030D-6E8A-4147-A177-3AD203B41FA5}">
                      <a16:colId xmlns:a16="http://schemas.microsoft.com/office/drawing/2014/main" val="784202569"/>
                    </a:ext>
                  </a:extLst>
                </a:gridCol>
                <a:gridCol w="686721">
                  <a:extLst>
                    <a:ext uri="{9D8B030D-6E8A-4147-A177-3AD203B41FA5}">
                      <a16:colId xmlns:a16="http://schemas.microsoft.com/office/drawing/2014/main" val="509488353"/>
                    </a:ext>
                  </a:extLst>
                </a:gridCol>
                <a:gridCol w="686721">
                  <a:extLst>
                    <a:ext uri="{9D8B030D-6E8A-4147-A177-3AD203B41FA5}">
                      <a16:colId xmlns:a16="http://schemas.microsoft.com/office/drawing/2014/main" val="2346366291"/>
                    </a:ext>
                  </a:extLst>
                </a:gridCol>
                <a:gridCol w="686721">
                  <a:extLst>
                    <a:ext uri="{9D8B030D-6E8A-4147-A177-3AD203B41FA5}">
                      <a16:colId xmlns:a16="http://schemas.microsoft.com/office/drawing/2014/main" val="173286980"/>
                    </a:ext>
                  </a:extLst>
                </a:gridCol>
                <a:gridCol w="686721">
                  <a:extLst>
                    <a:ext uri="{9D8B030D-6E8A-4147-A177-3AD203B41FA5}">
                      <a16:colId xmlns:a16="http://schemas.microsoft.com/office/drawing/2014/main" val="2109762717"/>
                    </a:ext>
                  </a:extLst>
                </a:gridCol>
                <a:gridCol w="686721">
                  <a:extLst>
                    <a:ext uri="{9D8B030D-6E8A-4147-A177-3AD203B41FA5}">
                      <a16:colId xmlns:a16="http://schemas.microsoft.com/office/drawing/2014/main" val="871039375"/>
                    </a:ext>
                  </a:extLst>
                </a:gridCol>
                <a:gridCol w="686721">
                  <a:extLst>
                    <a:ext uri="{9D8B030D-6E8A-4147-A177-3AD203B41FA5}">
                      <a16:colId xmlns:a16="http://schemas.microsoft.com/office/drawing/2014/main" val="3195085498"/>
                    </a:ext>
                  </a:extLst>
                </a:gridCol>
              </a:tblGrid>
              <a:tr h="173990">
                <a:tc>
                  <a:txBody>
                    <a:bodyPr/>
                    <a:lstStyle/>
                    <a:p>
                      <a:endParaRPr lang="zh-TW" sz="1200" kern="100">
                        <a:effectLst/>
                        <a:latin typeface="Calibri" panose="020F0502020204030204" pitchFamily="34" charset="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義大利麵</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牛肉麵</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滷肉飯</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咖哩料理</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港式餐廳</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韓式炸雞</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牛排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鐵板燒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261816532"/>
                  </a:ext>
                </a:extLst>
              </a:tr>
              <a:tr h="173990">
                <a:tc>
                  <a:txBody>
                    <a:bodyPr/>
                    <a:lstStyle/>
                    <a:p>
                      <a:pPr>
                        <a:lnSpc>
                          <a:spcPct val="150000"/>
                        </a:lnSpc>
                        <a:spcAft>
                          <a:spcPts val="0"/>
                        </a:spcAft>
                      </a:pPr>
                      <a:r>
                        <a:rPr lang="en-US" sz="1200" kern="100">
                          <a:effectLst/>
                        </a:rPr>
                        <a:t>MSE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20.6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9.6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18.8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17.6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21.8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173509416"/>
                  </a:ext>
                </a:extLst>
              </a:tr>
              <a:tr h="173990">
                <a:tc>
                  <a:txBody>
                    <a:bodyPr/>
                    <a:lstStyle/>
                    <a:p>
                      <a:pPr>
                        <a:lnSpc>
                          <a:spcPct val="150000"/>
                        </a:lnSpc>
                        <a:spcAft>
                          <a:spcPts val="0"/>
                        </a:spcAft>
                      </a:pPr>
                      <a:r>
                        <a:rPr lang="en-US" sz="1200" kern="100">
                          <a:effectLst/>
                        </a:rPr>
                        <a:t>FCP</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0.622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0.422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0.644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0.467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0.622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0.422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0.511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dirty="0">
                          <a:effectLst/>
                        </a:rPr>
                        <a:t>0.356</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781064972"/>
                  </a:ext>
                </a:extLst>
              </a:tr>
            </a:tbl>
          </a:graphicData>
        </a:graphic>
      </p:graphicFrame>
      <p:sp>
        <p:nvSpPr>
          <p:cNvPr id="25" name="TextBox 36"/>
          <p:cNvSpPr txBox="1">
            <a:spLocks noChangeArrowheads="1"/>
          </p:cNvSpPr>
          <p:nvPr/>
        </p:nvSpPr>
        <p:spPr bwMode="auto">
          <a:xfrm>
            <a:off x="691166" y="2188820"/>
            <a:ext cx="515149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每則評論的情緒詞彙數量不一，長評論之情緒分數總分較短評論</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高</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spcBef>
                <a:spcPct val="0"/>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測試三</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種正規化</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方式：</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5" name="矩形 14"/>
          <p:cNvSpPr/>
          <p:nvPr/>
        </p:nvSpPr>
        <p:spPr>
          <a:xfrm>
            <a:off x="498933" y="3639910"/>
            <a:ext cx="7533636" cy="2585323"/>
          </a:xfrm>
          <a:prstGeom prst="rect">
            <a:avLst/>
          </a:prstGeom>
        </p:spPr>
        <p:txBody>
          <a:bodyPr wrap="square">
            <a:spAutoFit/>
          </a:bodyPr>
          <a:lstStyle/>
          <a:p>
            <a:pPr marL="609600" indent="304800">
              <a:lnSpc>
                <a:spcPct val="150000"/>
              </a:lnSpc>
              <a:spcAft>
                <a:spcPts val="0"/>
              </a:spcAft>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方法一</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(norm_score_1)</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a:t>
            </a:r>
          </a:p>
          <a:p>
            <a:pPr marL="914400" indent="304800">
              <a:lnSpc>
                <a:spcPct val="150000"/>
              </a:lnSpc>
              <a:spcAft>
                <a:spcPts val="0"/>
              </a:spcAft>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將數據限制於</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[-1,1]</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，若數據大於</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，則設為</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，反之亦</a:t>
            </a:r>
            <a:r>
              <a:rPr lang="zh-TW" altLang="zh-TW" kern="100" dirty="0" smtClean="0">
                <a:latin typeface="Times New Roman" panose="02020603050405020304" pitchFamily="18" charset="0"/>
                <a:ea typeface="標楷體" panose="03000509000000000000" pitchFamily="65" charset="-120"/>
                <a:cs typeface="Times New Roman" panose="02020603050405020304" pitchFamily="18" charset="0"/>
              </a:rPr>
              <a:t>同。</a:t>
            </a:r>
            <a:endParaRPr lang="zh-TW"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609600" indent="304800">
              <a:lnSpc>
                <a:spcPct val="150000"/>
              </a:lnSpc>
              <a:spcAft>
                <a:spcPts val="0"/>
              </a:spcAft>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方法二</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(norm_score_2):</a:t>
            </a:r>
            <a:endParaRPr lang="zh-TW"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914400" indent="304800">
              <a:lnSpc>
                <a:spcPct val="150000"/>
              </a:lnSpc>
              <a:spcAft>
                <a:spcPts val="0"/>
              </a:spcAft>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將數據按比例縮放到 </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到</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的區間。</a:t>
            </a:r>
          </a:p>
          <a:p>
            <a:pPr marL="609600" indent="304800">
              <a:lnSpc>
                <a:spcPct val="150000"/>
              </a:lnSpc>
              <a:spcAft>
                <a:spcPts val="0"/>
              </a:spcAft>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方法三</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kern="100" dirty="0" err="1">
                <a:latin typeface="Times New Roman" panose="02020603050405020304" pitchFamily="18" charset="0"/>
                <a:ea typeface="標楷體" panose="03000509000000000000" pitchFamily="65" charset="-120"/>
                <a:cs typeface="Times New Roman" panose="02020603050405020304" pitchFamily="18" charset="0"/>
              </a:rPr>
              <a:t>max_min_normalization</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marL="914400" indent="304800">
              <a:lnSpc>
                <a:spcPct val="150000"/>
              </a:lnSpc>
              <a:spcAft>
                <a:spcPts val="0"/>
              </a:spcAft>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將數據按比例縮放到</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0</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到</a:t>
            </a:r>
            <a:r>
              <a:rPr lang="en-US" altLang="zh-TW" kern="100" dirty="0">
                <a:latin typeface="Times New Roman" panose="02020603050405020304" pitchFamily="18" charset="0"/>
                <a:ea typeface="標楷體" panose="03000509000000000000" pitchFamily="65" charset="-120"/>
                <a:cs typeface="Times New Roman" panose="02020603050405020304" pitchFamily="18" charset="0"/>
              </a:rPr>
              <a:t>1</a:t>
            </a: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的區間。</a:t>
            </a:r>
          </a:p>
        </p:txBody>
      </p:sp>
      <p:sp>
        <p:nvSpPr>
          <p:cNvPr id="27" name="矩形 26"/>
          <p:cNvSpPr/>
          <p:nvPr/>
        </p:nvSpPr>
        <p:spPr>
          <a:xfrm>
            <a:off x="1380008" y="5329129"/>
            <a:ext cx="4118267" cy="89610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386" name="Picture 2" descr="打勾圖案】素材推薦：32款優質的打勾素材下載- 天天瘋後製-Crazy-Tutori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155" y="5507865"/>
            <a:ext cx="538631" cy="538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98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additive="base">
                                        <p:cTn id="7" dur="500" fill="hold"/>
                                        <p:tgtEl>
                                          <p:spTgt spid="16386"/>
                                        </p:tgtEl>
                                        <p:attrNameLst>
                                          <p:attrName>ppt_x</p:attrName>
                                        </p:attrNameLst>
                                      </p:cBhvr>
                                      <p:tavLst>
                                        <p:tav tm="0">
                                          <p:val>
                                            <p:strVal val="#ppt_x"/>
                                          </p:val>
                                        </p:tav>
                                        <p:tav tm="100000">
                                          <p:val>
                                            <p:strVal val="#ppt_x"/>
                                          </p:val>
                                        </p:tav>
                                      </p:tavLst>
                                    </p:anim>
                                    <p:anim calcmode="lin" valueType="num">
                                      <p:cBhvr additive="base">
                                        <p:cTn id="8" dur="500" fill="hold"/>
                                        <p:tgtEl>
                                          <p:spTgt spid="1638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a:t>
            </a:fld>
            <a:endParaRPr lang="zh-CN" altLang="en-US" dirty="0"/>
          </a:p>
        </p:txBody>
      </p:sp>
      <p:sp>
        <p:nvSpPr>
          <p:cNvPr id="3" name="矩形 2"/>
          <p:cNvSpPr/>
          <p:nvPr/>
        </p:nvSpPr>
        <p:spPr>
          <a:xfrm>
            <a:off x="-1" y="0"/>
            <a:ext cx="4629710"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60344" y="2806732"/>
            <a:ext cx="4031873" cy="1631216"/>
          </a:xfrm>
          <a:prstGeom prst="rect">
            <a:avLst/>
          </a:prstGeom>
        </p:spPr>
        <p:txBody>
          <a:bodyPr wrap="none">
            <a:spAutoFit/>
          </a:bodyPr>
          <a:lstStyle/>
          <a:p>
            <a:r>
              <a:rPr kumimoji="1" lang="zh-TW" altLang="en-US" sz="5000" b="1" dirty="0" smtClean="0">
                <a:solidFill>
                  <a:schemeClr val="bg1"/>
                </a:solidFill>
                <a:latin typeface="標楷體" panose="03000509000000000000" pitchFamily="65" charset="-120"/>
                <a:ea typeface="標楷體" panose="03000509000000000000" pitchFamily="65" charset="-120"/>
              </a:rPr>
              <a:t>餐飲評分機制</a:t>
            </a:r>
            <a:endParaRPr kumimoji="1" lang="en-US" altLang="zh-TW" sz="5000" b="1" dirty="0" smtClean="0">
              <a:solidFill>
                <a:schemeClr val="bg1"/>
              </a:solidFill>
              <a:latin typeface="標楷體" panose="03000509000000000000" pitchFamily="65" charset="-120"/>
              <a:ea typeface="標楷體" panose="03000509000000000000" pitchFamily="65" charset="-120"/>
            </a:endParaRPr>
          </a:p>
          <a:p>
            <a:r>
              <a:rPr kumimoji="1" lang="zh-TW" altLang="en-US" sz="5000" b="1" dirty="0" smtClean="0">
                <a:solidFill>
                  <a:schemeClr val="bg1"/>
                </a:solidFill>
                <a:latin typeface="標楷體" panose="03000509000000000000" pitchFamily="65" charset="-120"/>
                <a:ea typeface="標楷體" panose="03000509000000000000" pitchFamily="65" charset="-120"/>
              </a:rPr>
              <a:t>為何重要？</a:t>
            </a:r>
            <a:endParaRPr kumimoji="1" lang="zh-CN" altLang="en-US" sz="5000" b="1" dirty="0">
              <a:solidFill>
                <a:schemeClr val="bg1"/>
              </a:solidFill>
              <a:latin typeface="標楷體" panose="03000509000000000000" pitchFamily="65" charset="-120"/>
              <a:ea typeface="標楷體" panose="03000509000000000000" pitchFamily="65" charset="-120"/>
            </a:endParaRPr>
          </a:p>
        </p:txBody>
      </p:sp>
      <p:sp>
        <p:nvSpPr>
          <p:cNvPr id="5" name="矩形 4"/>
          <p:cNvSpPr/>
          <p:nvPr/>
        </p:nvSpPr>
        <p:spPr>
          <a:xfrm>
            <a:off x="4924409" y="244277"/>
            <a:ext cx="6663131" cy="1384995"/>
          </a:xfrm>
          <a:prstGeom prst="rect">
            <a:avLst/>
          </a:prstGeom>
        </p:spPr>
        <p:txBody>
          <a:bodyPr wrap="square">
            <a:spAutoFit/>
          </a:bodyPr>
          <a:lstStyle/>
          <a:p>
            <a:endParaRPr kumimoji="1" lang="en-US" altLang="zh-CN" sz="2800" b="1" dirty="0" smtClean="0">
              <a:solidFill>
                <a:srgbClr val="1BA0C9"/>
              </a:solidFill>
              <a:latin typeface="標楷體" panose="03000509000000000000" pitchFamily="65" charset="-120"/>
              <a:ea typeface="標楷體" panose="03000509000000000000" pitchFamily="65" charset="-120"/>
            </a:endParaRPr>
          </a:p>
          <a:p>
            <a:r>
              <a:rPr kumimoji="1" lang="en-US" altLang="zh-TW" sz="2800" b="1" dirty="0" smtClean="0">
                <a:solidFill>
                  <a:srgbClr val="1BA0C9"/>
                </a:solidFill>
                <a:latin typeface="標楷體" panose="03000509000000000000" pitchFamily="65" charset="-120"/>
                <a:ea typeface="標楷體" panose="03000509000000000000" pitchFamily="65" charset="-120"/>
              </a:rPr>
              <a:t>Google</a:t>
            </a:r>
            <a:r>
              <a:rPr kumimoji="1" lang="zh-TW" altLang="en-US" sz="2800" b="1" dirty="0" smtClean="0">
                <a:solidFill>
                  <a:srgbClr val="1BA0C9"/>
                </a:solidFill>
                <a:latin typeface="標楷體" panose="03000509000000000000" pitchFamily="65" charset="-120"/>
                <a:ea typeface="標楷體" panose="03000509000000000000" pitchFamily="65" charset="-120"/>
              </a:rPr>
              <a:t>上這麼</a:t>
            </a:r>
            <a:r>
              <a:rPr kumimoji="1" lang="zh-TW" altLang="en-US" sz="2800" b="1" dirty="0" smtClean="0">
                <a:solidFill>
                  <a:srgbClr val="1BA0C9"/>
                </a:solidFill>
                <a:latin typeface="標楷體" panose="03000509000000000000" pitchFamily="65" charset="-120"/>
                <a:ea typeface="標楷體" panose="03000509000000000000" pitchFamily="65" charset="-120"/>
              </a:rPr>
              <a:t>多間店，怎麼挑大眾最推的店家？</a:t>
            </a:r>
            <a:endParaRPr kumimoji="1" lang="zh-CN" altLang="en-US" sz="2800" b="1" dirty="0">
              <a:solidFill>
                <a:srgbClr val="1BA0C9"/>
              </a:solidFill>
              <a:latin typeface="標楷體" panose="03000509000000000000" pitchFamily="65" charset="-120"/>
              <a:ea typeface="標楷體" panose="03000509000000000000" pitchFamily="65" charset="-120"/>
            </a:endParaRPr>
          </a:p>
        </p:txBody>
      </p:sp>
      <p:pic>
        <p:nvPicPr>
          <p:cNvPr id="6" name="圖片 5"/>
          <p:cNvPicPr>
            <a:picLocks noChangeAspect="1"/>
          </p:cNvPicPr>
          <p:nvPr/>
        </p:nvPicPr>
        <p:blipFill>
          <a:blip r:embed="rId3"/>
          <a:stretch>
            <a:fillRect/>
          </a:stretch>
        </p:blipFill>
        <p:spPr>
          <a:xfrm>
            <a:off x="4924409" y="2200217"/>
            <a:ext cx="7083962" cy="3566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527449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30</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42597" y="453876"/>
            <a:ext cx="3647144"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線性規劃</a:t>
            </a:r>
            <a:r>
              <a:rPr lang="zh-TW" altLang="en-US" sz="2000" b="1" dirty="0">
                <a:latin typeface="標楷體" panose="03000509000000000000" pitchFamily="65" charset="-120"/>
                <a:ea typeface="標楷體" panose="03000509000000000000" pitchFamily="65" charset="-120"/>
              </a:rPr>
              <a:t>法</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316790" y="1254953"/>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725148" y="1591032"/>
            <a:ext cx="3168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386"/>
          <p:cNvSpPr txBox="1"/>
          <p:nvPr/>
        </p:nvSpPr>
        <p:spPr>
          <a:xfrm>
            <a:off x="688499" y="1074539"/>
            <a:ext cx="3262423"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計算商家總評分與排名</a:t>
            </a:r>
            <a:endParaRPr lang="zh-CN" altLang="en-US" sz="2400" dirty="0">
              <a:solidFill>
                <a:srgbClr val="157E9F"/>
              </a:solidFill>
              <a:latin typeface="標楷體" panose="03000509000000000000" pitchFamily="65" charset="-120"/>
              <a:ea typeface="標楷體" panose="03000509000000000000" pitchFamily="65" charset="-120"/>
            </a:endParaRPr>
          </a:p>
        </p:txBody>
      </p:sp>
      <p:grpSp>
        <p:nvGrpSpPr>
          <p:cNvPr id="21" name="Group 398"/>
          <p:cNvGrpSpPr/>
          <p:nvPr/>
        </p:nvGrpSpPr>
        <p:grpSpPr>
          <a:xfrm>
            <a:off x="270821" y="1783189"/>
            <a:ext cx="391999" cy="405287"/>
            <a:chOff x="209551" y="3594100"/>
            <a:chExt cx="280988" cy="290513"/>
          </a:xfrm>
          <a:solidFill>
            <a:srgbClr val="157E9F"/>
          </a:solidFill>
        </p:grpSpPr>
        <p:sp>
          <p:nvSpPr>
            <p:cNvPr id="22"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23"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24" name="矩形 23"/>
          <p:cNvSpPr/>
          <p:nvPr/>
        </p:nvSpPr>
        <p:spPr>
          <a:xfrm>
            <a:off x="787230" y="1770388"/>
            <a:ext cx="5525872" cy="430887"/>
          </a:xfrm>
          <a:prstGeom prst="rect">
            <a:avLst/>
          </a:prstGeom>
        </p:spPr>
        <p:txBody>
          <a:bodyPr wrap="none">
            <a:spAutoFit/>
          </a:bodyPr>
          <a:lstStyle/>
          <a:p>
            <a:r>
              <a:rPr lang="zh-TW" altLang="en-US" sz="2200" dirty="0">
                <a:latin typeface="Times New Roman" panose="02020603050405020304" pitchFamily="18" charset="0"/>
                <a:ea typeface="標楷體" panose="03000509000000000000" pitchFamily="65" charset="-120"/>
              </a:rPr>
              <a:t>加入本研究人工標記情緒</a:t>
            </a:r>
            <a:r>
              <a:rPr lang="zh-TW" altLang="en-US" sz="2200" dirty="0" smtClean="0">
                <a:latin typeface="Times New Roman" panose="02020603050405020304" pitchFamily="18" charset="0"/>
                <a:ea typeface="標楷體" panose="03000509000000000000" pitchFamily="65" charset="-120"/>
              </a:rPr>
              <a:t>詞 </a:t>
            </a:r>
            <a:r>
              <a:rPr lang="en-US" altLang="zh-TW" sz="1600" dirty="0" smtClean="0">
                <a:latin typeface="Times New Roman" panose="02020603050405020304" pitchFamily="18" charset="0"/>
                <a:ea typeface="標楷體" panose="03000509000000000000" pitchFamily="65" charset="-120"/>
              </a:rPr>
              <a:t>(</a:t>
            </a:r>
            <a:r>
              <a:rPr lang="zh-TW" altLang="en-US" sz="1600" dirty="0" smtClean="0">
                <a:latin typeface="Times New Roman" panose="02020603050405020304" pitchFamily="18" charset="0"/>
                <a:ea typeface="標楷體" panose="03000509000000000000" pitchFamily="65" charset="-120"/>
              </a:rPr>
              <a:t>情緒詞數量：</a:t>
            </a:r>
            <a:r>
              <a:rPr lang="en-US" altLang="zh-TW" sz="1600" dirty="0" smtClean="0">
                <a:latin typeface="Times New Roman" panose="02020603050405020304" pitchFamily="18" charset="0"/>
                <a:ea typeface="標楷體" panose="03000509000000000000" pitchFamily="65" charset="-120"/>
              </a:rPr>
              <a:t>903)</a:t>
            </a:r>
            <a:endParaRPr lang="zh-TW" altLang="en-US" sz="1100" dirty="0">
              <a:latin typeface="Times New Roman" panose="02020603050405020304" pitchFamily="18" charset="0"/>
              <a:ea typeface="標楷體" panose="03000509000000000000" pitchFamily="65" charset="-120"/>
            </a:endParaRPr>
          </a:p>
        </p:txBody>
      </p:sp>
      <p:sp>
        <p:nvSpPr>
          <p:cNvPr id="26" name="TextBox 36"/>
          <p:cNvSpPr txBox="1">
            <a:spLocks noChangeArrowheads="1"/>
          </p:cNvSpPr>
          <p:nvPr/>
        </p:nvSpPr>
        <p:spPr bwMode="auto">
          <a:xfrm>
            <a:off x="691166" y="2141320"/>
            <a:ext cx="5151494" cy="4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TextBox 36"/>
          <p:cNvSpPr txBox="1">
            <a:spLocks noChangeArrowheads="1"/>
          </p:cNvSpPr>
          <p:nvPr/>
        </p:nvSpPr>
        <p:spPr bwMode="auto">
          <a:xfrm>
            <a:off x="691166" y="2188820"/>
            <a:ext cx="5151494"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些許情緒詞彙未被辨識</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出來</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從</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google</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評論中找出更多情緒</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詞彙</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1085850" lvl="1" indent="-342900">
              <a:lnSpc>
                <a:spcPct val="150000"/>
              </a:lnSpc>
              <a:spcBef>
                <a:spcPct val="0"/>
              </a:spcBef>
            </a:pP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一星評論</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1712</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篇與五星評論</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8732</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篇</a:t>
            </a: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情緒分數給定</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方式：</a:t>
            </a: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1085850" lvl="1" indent="-342900">
              <a:lnSpc>
                <a:spcPct val="150000"/>
              </a:lnSpc>
              <a:spcBef>
                <a:spcPct val="0"/>
              </a:spcBef>
            </a:pP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正面情緒</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詞：</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0</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開始累計到</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10</a:t>
            </a:r>
          </a:p>
          <a:p>
            <a:pPr marL="1085850" lvl="1" indent="-342900">
              <a:lnSpc>
                <a:spcPct val="150000"/>
              </a:lnSpc>
              <a:spcBef>
                <a:spcPct val="0"/>
              </a:spcBef>
            </a:pP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負面情緒</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詞：</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0</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開始累計</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到</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-10</a:t>
            </a:r>
          </a:p>
          <a:p>
            <a:pPr marL="1085850" lvl="1" indent="-342900">
              <a:lnSpc>
                <a:spcPct val="150000"/>
              </a:lnSpc>
              <a:spcBef>
                <a:spcPct val="0"/>
              </a:spcBef>
            </a:pP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使各項排名的</a:t>
            </a:r>
            <a:r>
              <a:rPr lang="en-US" altLang="zh-TW" sz="1600" dirty="0" err="1">
                <a:latin typeface="Times New Roman" panose="02020603050405020304" pitchFamily="18" charset="0"/>
                <a:ea typeface="標楷體" panose="03000509000000000000" pitchFamily="65" charset="-120"/>
                <a:cs typeface="Times New Roman" panose="02020603050405020304" pitchFamily="18" charset="0"/>
              </a:rPr>
              <a:t>mse</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降低</a:t>
            </a:r>
          </a:p>
        </p:txBody>
      </p:sp>
      <p:graphicFrame>
        <p:nvGraphicFramePr>
          <p:cNvPr id="27" name="表格 26"/>
          <p:cNvGraphicFramePr>
            <a:graphicFrameLocks noGrp="1"/>
          </p:cNvGraphicFramePr>
          <p:nvPr>
            <p:extLst>
              <p:ext uri="{D42A27DB-BD31-4B8C-83A1-F6EECF244321}">
                <p14:modId xmlns:p14="http://schemas.microsoft.com/office/powerpoint/2010/main" val="630684560"/>
              </p:ext>
            </p:extLst>
          </p:nvPr>
        </p:nvGraphicFramePr>
        <p:xfrm>
          <a:off x="5842660" y="2361619"/>
          <a:ext cx="6168798" cy="822960"/>
        </p:xfrm>
        <a:graphic>
          <a:graphicData uri="http://schemas.openxmlformats.org/drawingml/2006/table">
            <a:tbl>
              <a:tblPr firstRow="1" firstCol="1" bandRow="1">
                <a:tableStyleId>{5C22544A-7EE6-4342-B048-85BDC9FD1C3A}</a:tableStyleId>
              </a:tblPr>
              <a:tblGrid>
                <a:gridCol w="685422">
                  <a:extLst>
                    <a:ext uri="{9D8B030D-6E8A-4147-A177-3AD203B41FA5}">
                      <a16:colId xmlns:a16="http://schemas.microsoft.com/office/drawing/2014/main" val="1519358539"/>
                    </a:ext>
                  </a:extLst>
                </a:gridCol>
                <a:gridCol w="685422">
                  <a:extLst>
                    <a:ext uri="{9D8B030D-6E8A-4147-A177-3AD203B41FA5}">
                      <a16:colId xmlns:a16="http://schemas.microsoft.com/office/drawing/2014/main" val="1278929899"/>
                    </a:ext>
                  </a:extLst>
                </a:gridCol>
                <a:gridCol w="685422">
                  <a:extLst>
                    <a:ext uri="{9D8B030D-6E8A-4147-A177-3AD203B41FA5}">
                      <a16:colId xmlns:a16="http://schemas.microsoft.com/office/drawing/2014/main" val="3313108990"/>
                    </a:ext>
                  </a:extLst>
                </a:gridCol>
                <a:gridCol w="685422">
                  <a:extLst>
                    <a:ext uri="{9D8B030D-6E8A-4147-A177-3AD203B41FA5}">
                      <a16:colId xmlns:a16="http://schemas.microsoft.com/office/drawing/2014/main" val="2482826311"/>
                    </a:ext>
                  </a:extLst>
                </a:gridCol>
                <a:gridCol w="685422">
                  <a:extLst>
                    <a:ext uri="{9D8B030D-6E8A-4147-A177-3AD203B41FA5}">
                      <a16:colId xmlns:a16="http://schemas.microsoft.com/office/drawing/2014/main" val="2924939584"/>
                    </a:ext>
                  </a:extLst>
                </a:gridCol>
                <a:gridCol w="685422">
                  <a:extLst>
                    <a:ext uri="{9D8B030D-6E8A-4147-A177-3AD203B41FA5}">
                      <a16:colId xmlns:a16="http://schemas.microsoft.com/office/drawing/2014/main" val="2746049137"/>
                    </a:ext>
                  </a:extLst>
                </a:gridCol>
                <a:gridCol w="685422">
                  <a:extLst>
                    <a:ext uri="{9D8B030D-6E8A-4147-A177-3AD203B41FA5}">
                      <a16:colId xmlns:a16="http://schemas.microsoft.com/office/drawing/2014/main" val="2200401880"/>
                    </a:ext>
                  </a:extLst>
                </a:gridCol>
                <a:gridCol w="685422">
                  <a:extLst>
                    <a:ext uri="{9D8B030D-6E8A-4147-A177-3AD203B41FA5}">
                      <a16:colId xmlns:a16="http://schemas.microsoft.com/office/drawing/2014/main" val="1211766979"/>
                    </a:ext>
                  </a:extLst>
                </a:gridCol>
                <a:gridCol w="685422">
                  <a:extLst>
                    <a:ext uri="{9D8B030D-6E8A-4147-A177-3AD203B41FA5}">
                      <a16:colId xmlns:a16="http://schemas.microsoft.com/office/drawing/2014/main" val="3919720764"/>
                    </a:ext>
                  </a:extLst>
                </a:gridCol>
              </a:tblGrid>
              <a:tr h="229870">
                <a:tc>
                  <a:txBody>
                    <a:bodyPr/>
                    <a:lstStyle/>
                    <a:p>
                      <a:endParaRPr lang="zh-TW" sz="1200" kern="100">
                        <a:effectLst/>
                        <a:latin typeface="Calibri" panose="020F0502020204030204" pitchFamily="34" charset="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義大利麵</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牛肉麵</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滷肉飯</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咖哩料理</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港式餐廳</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韓式炸雞</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牛排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100">
                          <a:effectLst/>
                        </a:rPr>
                        <a:t>鐵板燒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333102311"/>
                  </a:ext>
                </a:extLst>
              </a:tr>
              <a:tr h="229870">
                <a:tc>
                  <a:txBody>
                    <a:bodyPr/>
                    <a:lstStyle/>
                    <a:p>
                      <a:pPr>
                        <a:lnSpc>
                          <a:spcPct val="150000"/>
                        </a:lnSpc>
                        <a:spcAft>
                          <a:spcPts val="0"/>
                        </a:spcAft>
                      </a:pPr>
                      <a:r>
                        <a:rPr lang="en-US" sz="1200" kern="100">
                          <a:effectLst/>
                        </a:rPr>
                        <a:t>MSE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5.4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3.8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5.4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5.2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7.2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08604500"/>
                  </a:ext>
                </a:extLst>
              </a:tr>
              <a:tr h="229870">
                <a:tc>
                  <a:txBody>
                    <a:bodyPr/>
                    <a:lstStyle/>
                    <a:p>
                      <a:pPr>
                        <a:lnSpc>
                          <a:spcPct val="150000"/>
                        </a:lnSpc>
                        <a:spcAft>
                          <a:spcPts val="0"/>
                        </a:spcAft>
                      </a:pPr>
                      <a:r>
                        <a:rPr lang="en-US" sz="1200" kern="100">
                          <a:effectLst/>
                        </a:rPr>
                        <a:t>FCP</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0.778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0.844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0.778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dirty="0">
                          <a:effectLst/>
                        </a:rPr>
                        <a:t>0.644</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0.778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effectLst/>
                        </a:rPr>
                        <a:t>0.733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dirty="0">
                          <a:effectLst/>
                        </a:rPr>
                        <a:t>0.733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703087199"/>
                  </a:ext>
                </a:extLst>
              </a:tr>
            </a:tbl>
          </a:graphicData>
        </a:graphic>
      </p:graphicFrame>
    </p:spTree>
    <p:extLst>
      <p:ext uri="{BB962C8B-B14F-4D97-AF65-F5344CB8AC3E}">
        <p14:creationId xmlns:p14="http://schemas.microsoft.com/office/powerpoint/2010/main" val="28120920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31</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42597" y="453876"/>
            <a:ext cx="3647144"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線性規劃</a:t>
            </a:r>
            <a:r>
              <a:rPr lang="zh-TW" altLang="en-US" sz="2000" b="1" dirty="0">
                <a:latin typeface="標楷體" panose="03000509000000000000" pitchFamily="65" charset="-120"/>
                <a:ea typeface="標楷體" panose="03000509000000000000" pitchFamily="65" charset="-120"/>
              </a:rPr>
              <a:t>法</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316790" y="1254953"/>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725148" y="1591032"/>
            <a:ext cx="3168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386"/>
          <p:cNvSpPr txBox="1"/>
          <p:nvPr/>
        </p:nvSpPr>
        <p:spPr>
          <a:xfrm>
            <a:off x="688499" y="1074539"/>
            <a:ext cx="3262423"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計算商家總評分與排名</a:t>
            </a:r>
            <a:endParaRPr lang="zh-CN" altLang="en-US" sz="2400" dirty="0">
              <a:solidFill>
                <a:srgbClr val="157E9F"/>
              </a:solidFill>
              <a:latin typeface="標楷體" panose="03000509000000000000" pitchFamily="65" charset="-120"/>
              <a:ea typeface="標楷體" panose="03000509000000000000" pitchFamily="65" charset="-120"/>
            </a:endParaRPr>
          </a:p>
        </p:txBody>
      </p:sp>
      <p:grpSp>
        <p:nvGrpSpPr>
          <p:cNvPr id="21" name="Group 398"/>
          <p:cNvGrpSpPr/>
          <p:nvPr/>
        </p:nvGrpSpPr>
        <p:grpSpPr>
          <a:xfrm>
            <a:off x="270821" y="1783189"/>
            <a:ext cx="391999" cy="405287"/>
            <a:chOff x="209551" y="3594100"/>
            <a:chExt cx="280988" cy="290513"/>
          </a:xfrm>
          <a:solidFill>
            <a:srgbClr val="157E9F"/>
          </a:solidFill>
        </p:grpSpPr>
        <p:sp>
          <p:nvSpPr>
            <p:cNvPr id="22"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23"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24" name="矩形 23"/>
          <p:cNvSpPr/>
          <p:nvPr/>
        </p:nvSpPr>
        <p:spPr>
          <a:xfrm>
            <a:off x="787230" y="1770388"/>
            <a:ext cx="1595309" cy="430887"/>
          </a:xfrm>
          <a:prstGeom prst="rect">
            <a:avLst/>
          </a:prstGeom>
        </p:spPr>
        <p:txBody>
          <a:bodyPr wrap="none">
            <a:spAutoFit/>
          </a:bodyPr>
          <a:lstStyle/>
          <a:p>
            <a:r>
              <a:rPr lang="zh-TW" altLang="en-US" sz="2200" dirty="0">
                <a:latin typeface="Times New Roman" panose="02020603050405020304" pitchFamily="18" charset="0"/>
                <a:ea typeface="標楷體" panose="03000509000000000000" pitchFamily="65" charset="-120"/>
              </a:rPr>
              <a:t>線性規劃法</a:t>
            </a:r>
          </a:p>
        </p:txBody>
      </p:sp>
      <p:sp>
        <p:nvSpPr>
          <p:cNvPr id="26" name="TextBox 36"/>
          <p:cNvSpPr txBox="1">
            <a:spLocks noChangeArrowheads="1"/>
          </p:cNvSpPr>
          <p:nvPr/>
        </p:nvSpPr>
        <p:spPr bwMode="auto">
          <a:xfrm>
            <a:off x="691166" y="2141320"/>
            <a:ext cx="5151494" cy="4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TextBox 36"/>
          <p:cNvSpPr txBox="1">
            <a:spLocks noChangeArrowheads="1"/>
          </p:cNvSpPr>
          <p:nvPr/>
        </p:nvSpPr>
        <p:spPr bwMode="auto">
          <a:xfrm>
            <a:off x="691166" y="2188820"/>
            <a:ext cx="687341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結合</a:t>
            </a:r>
            <a:r>
              <a:rPr lang="en-US" altLang="zh-TW" sz="2000" dirty="0" err="1" smtClean="0">
                <a:latin typeface="Times New Roman" panose="02020603050405020304" pitchFamily="18" charset="0"/>
                <a:ea typeface="標楷體" panose="03000509000000000000" pitchFamily="65" charset="-120"/>
                <a:cs typeface="Times New Roman" panose="02020603050405020304" pitchFamily="18" charset="0"/>
              </a:rPr>
              <a:t>antusd</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辭典、</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emoji</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辭典、本</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研究人工</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標記</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辭典，找出</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讓平均排名</a:t>
            </a:r>
            <a:r>
              <a:rPr lang="en-US" altLang="zh-TW" sz="2000" dirty="0" err="1">
                <a:latin typeface="Times New Roman" panose="02020603050405020304" pitchFamily="18" charset="0"/>
                <a:ea typeface="標楷體" panose="03000509000000000000" pitchFamily="65" charset="-120"/>
                <a:cs typeface="Times New Roman" panose="02020603050405020304" pitchFamily="18" charset="0"/>
              </a:rPr>
              <a:t>mse</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最小化的參數組合</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19" name="圖片 18"/>
          <p:cNvPicPr/>
          <p:nvPr/>
        </p:nvPicPr>
        <p:blipFill>
          <a:blip r:embed="rId3"/>
          <a:stretch>
            <a:fillRect/>
          </a:stretch>
        </p:blipFill>
        <p:spPr>
          <a:xfrm>
            <a:off x="2163120" y="4584340"/>
            <a:ext cx="2457212" cy="1661619"/>
          </a:xfrm>
          <a:prstGeom prst="rect">
            <a:avLst/>
          </a:prstGeom>
        </p:spPr>
      </p:pic>
      <p:pic>
        <p:nvPicPr>
          <p:cNvPr id="20" name="圖片 19"/>
          <p:cNvPicPr/>
          <p:nvPr/>
        </p:nvPicPr>
        <p:blipFill>
          <a:blip r:embed="rId4"/>
          <a:stretch>
            <a:fillRect/>
          </a:stretch>
        </p:blipFill>
        <p:spPr>
          <a:xfrm>
            <a:off x="4741342" y="4584340"/>
            <a:ext cx="2421996" cy="1662337"/>
          </a:xfrm>
          <a:prstGeom prst="rect">
            <a:avLst/>
          </a:prstGeom>
        </p:spPr>
      </p:pic>
      <p:pic>
        <p:nvPicPr>
          <p:cNvPr id="28" name="圖片 27"/>
          <p:cNvPicPr/>
          <p:nvPr/>
        </p:nvPicPr>
        <p:blipFill>
          <a:blip r:embed="rId5"/>
          <a:stretch>
            <a:fillRect/>
          </a:stretch>
        </p:blipFill>
        <p:spPr>
          <a:xfrm>
            <a:off x="7284349" y="4563498"/>
            <a:ext cx="2517582" cy="1682461"/>
          </a:xfrm>
          <a:prstGeom prst="rect">
            <a:avLst/>
          </a:prstGeom>
        </p:spPr>
      </p:pic>
      <p:sp>
        <p:nvSpPr>
          <p:cNvPr id="12" name="矩形 11"/>
          <p:cNvSpPr/>
          <p:nvPr/>
        </p:nvSpPr>
        <p:spPr>
          <a:xfrm>
            <a:off x="4244398" y="6333668"/>
            <a:ext cx="4075155" cy="369332"/>
          </a:xfrm>
          <a:prstGeom prst="rect">
            <a:avLst/>
          </a:prstGeom>
        </p:spPr>
        <p:txBody>
          <a:bodyPr wrap="none">
            <a:spAutoFit/>
          </a:bodyPr>
          <a:lstStyle/>
          <a:p>
            <a:r>
              <a:rPr lang="zh-TW" altLang="en-US" dirty="0"/>
              <a:t>分別調整</a:t>
            </a:r>
            <a:r>
              <a:rPr lang="en-US" altLang="zh-TW" dirty="0"/>
              <a:t>w1,w2,w3</a:t>
            </a:r>
            <a:r>
              <a:rPr lang="zh-TW" altLang="en-US" dirty="0"/>
              <a:t>後，平均</a:t>
            </a:r>
            <a:r>
              <a:rPr lang="en-US" altLang="zh-TW" dirty="0" err="1"/>
              <a:t>mse</a:t>
            </a:r>
            <a:r>
              <a:rPr lang="zh-TW" altLang="en-US" dirty="0"/>
              <a:t>的變化</a:t>
            </a:r>
          </a:p>
        </p:txBody>
      </p:sp>
      <p:sp>
        <p:nvSpPr>
          <p:cNvPr id="29" name="矩形 28"/>
          <p:cNvSpPr/>
          <p:nvPr/>
        </p:nvSpPr>
        <p:spPr>
          <a:xfrm>
            <a:off x="3496432" y="3913042"/>
            <a:ext cx="3185487" cy="507831"/>
          </a:xfrm>
          <a:prstGeom prst="rect">
            <a:avLst/>
          </a:prstGeom>
        </p:spPr>
        <p:txBody>
          <a:bodyPr wrap="none">
            <a:spAutoFit/>
          </a:bodyPr>
          <a:lstStyle/>
          <a:p>
            <a:pPr marL="609600" indent="304800" algn="ctr">
              <a:lnSpc>
                <a:spcPct val="150000"/>
              </a:lnSpc>
              <a:spcAft>
                <a:spcPts val="0"/>
              </a:spcAft>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公式二、線性規劃法</a:t>
            </a:r>
          </a:p>
        </p:txBody>
      </p:sp>
      <mc:AlternateContent xmlns:mc="http://schemas.openxmlformats.org/markup-compatibility/2006">
        <mc:Choice xmlns:a14="http://schemas.microsoft.com/office/drawing/2010/main" Requires="a14">
          <p:sp>
            <p:nvSpPr>
              <p:cNvPr id="30" name="矩形 29"/>
              <p:cNvSpPr/>
              <p:nvPr/>
            </p:nvSpPr>
            <p:spPr>
              <a:xfrm>
                <a:off x="725148" y="3269503"/>
                <a:ext cx="11013719" cy="84856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TW" altLang="en-US">
                          <a:latin typeface="Cambria Math" panose="02040503050406030204" pitchFamily="18" charset="0"/>
                        </a:rPr>
                        <m:t>店</m:t>
                      </m:r>
                      <m:r>
                        <a:rPr lang="zh-TW" altLang="en-US" i="0">
                          <a:latin typeface="Cambria Math" panose="02040503050406030204" pitchFamily="18" charset="0"/>
                        </a:rPr>
                        <m:t>家總評分</m:t>
                      </m:r>
                      <m:r>
                        <a:rPr lang="zh-TW" altLang="en-US" i="0">
                          <a:latin typeface="Cambria Math" panose="02040503050406030204" pitchFamily="18" charset="0"/>
                        </a:rPr>
                        <m:t>=</m:t>
                      </m:r>
                      <m:d>
                        <m:dPr>
                          <m:ctrlPr>
                            <a:rPr lang="zh-TW" altLang="en-US" i="1">
                              <a:latin typeface="Cambria Math" panose="02040503050406030204" pitchFamily="18" charset="0"/>
                            </a:rPr>
                          </m:ctrlPr>
                        </m:dPr>
                        <m:e>
                          <m:nary>
                            <m:naryPr>
                              <m:chr m:val="∑"/>
                              <m:limLoc m:val="undOvr"/>
                              <m:ctrlPr>
                                <a:rPr lang="zh-TW" altLang="en-US" i="1">
                                  <a:latin typeface="Cambria Math" panose="02040503050406030204" pitchFamily="18" charset="0"/>
                                </a:rPr>
                              </m:ctrlPr>
                            </m:naryPr>
                            <m:sub>
                              <m:r>
                                <a:rPr lang="zh-TW" altLang="en-US" i="1">
                                  <a:latin typeface="Cambria Math" panose="02040503050406030204" pitchFamily="18" charset="0"/>
                                </a:rPr>
                                <m:t>𝑖</m:t>
                              </m:r>
                            </m:sub>
                            <m:sup>
                              <m:r>
                                <a:rPr lang="zh-TW" altLang="en-US" i="1">
                                  <a:latin typeface="Cambria Math" panose="02040503050406030204" pitchFamily="18" charset="0"/>
                                </a:rPr>
                                <m:t>𝑛</m:t>
                              </m:r>
                            </m:sup>
                            <m:e>
                              <m:d>
                                <m:dPr>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d>
                                        <m:dPr>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r>
                                                <a:rPr lang="zh-TW" altLang="en-US" i="1">
                                                  <a:latin typeface="Cambria Math" panose="02040503050406030204" pitchFamily="18" charset="0"/>
                                                </a:rPr>
                                                <m:t>𝑤</m:t>
                                              </m:r>
                                            </m:e>
                                            <m:sub>
                                              <m:r>
                                                <a:rPr lang="zh-TW" altLang="en-US" i="0">
                                                  <a:latin typeface="Cambria Math" panose="02040503050406030204" pitchFamily="18" charset="0"/>
                                                </a:rPr>
                                                <m:t>1</m:t>
                                              </m:r>
                                            </m:sub>
                                          </m:sSub>
                                          <m:r>
                                            <a:rPr lang="zh-TW" altLang="en-US" i="0">
                                              <a:latin typeface="Cambria Math" panose="02040503050406030204" pitchFamily="18" charset="0"/>
                                            </a:rPr>
                                            <m:t>∗</m:t>
                                          </m:r>
                                          <m:r>
                                            <m:rPr>
                                              <m:sty m:val="p"/>
                                            </m:rPr>
                                            <a:rPr lang="zh-TW" altLang="en-US" i="0">
                                              <a:latin typeface="Cambria Math" panose="02040503050406030204" pitchFamily="18" charset="0"/>
                                            </a:rPr>
                                            <m:t>antusd</m:t>
                                          </m:r>
                                          <m:r>
                                            <a:rPr lang="zh-TW" altLang="en-US" i="0">
                                              <a:latin typeface="Cambria Math" panose="02040503050406030204" pitchFamily="18" charset="0"/>
                                            </a:rPr>
                                            <m:t>辭典</m:t>
                                          </m:r>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𝑤</m:t>
                                              </m:r>
                                            </m:e>
                                            <m:sub>
                                              <m:r>
                                                <a:rPr lang="zh-TW" altLang="en-US" i="0">
                                                  <a:latin typeface="Cambria Math" panose="02040503050406030204" pitchFamily="18" charset="0"/>
                                                </a:rPr>
                                                <m:t>2</m:t>
                                              </m:r>
                                            </m:sub>
                                          </m:sSub>
                                          <m:r>
                                            <a:rPr lang="zh-TW" altLang="en-US" i="0">
                                              <a:latin typeface="Cambria Math" panose="02040503050406030204" pitchFamily="18" charset="0"/>
                                            </a:rPr>
                                            <m:t>∗</m:t>
                                          </m:r>
                                          <m:r>
                                            <m:rPr>
                                              <m:sty m:val="p"/>
                                            </m:rPr>
                                            <a:rPr lang="zh-TW" altLang="en-US" i="0">
                                              <a:latin typeface="Cambria Math" panose="02040503050406030204" pitchFamily="18" charset="0"/>
                                            </a:rPr>
                                            <m:t>emoji</m:t>
                                          </m:r>
                                          <m:r>
                                            <a:rPr lang="zh-TW" altLang="en-US" i="0">
                                              <a:latin typeface="Cambria Math" panose="02040503050406030204" pitchFamily="18" charset="0"/>
                                            </a:rPr>
                                            <m:t> </m:t>
                                          </m:r>
                                          <m:r>
                                            <a:rPr lang="zh-TW" altLang="en-US" i="0">
                                              <a:latin typeface="Cambria Math" panose="02040503050406030204" pitchFamily="18" charset="0"/>
                                            </a:rPr>
                                            <m:t>辭典</m:t>
                                          </m:r>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𝑤</m:t>
                                              </m:r>
                                            </m:e>
                                            <m:sub>
                                              <m:r>
                                                <a:rPr lang="zh-TW" altLang="en-US" i="0">
                                                  <a:latin typeface="Cambria Math" panose="02040503050406030204" pitchFamily="18" charset="0"/>
                                                </a:rPr>
                                                <m:t>3</m:t>
                                              </m:r>
                                            </m:sub>
                                          </m:sSub>
                                          <m:r>
                                            <a:rPr lang="zh-TW" altLang="en-US" i="0">
                                              <a:latin typeface="Cambria Math" panose="02040503050406030204" pitchFamily="18" charset="0"/>
                                            </a:rPr>
                                            <m:t>∗</m:t>
                                          </m:r>
                                          <m:r>
                                            <a:rPr lang="zh-TW" altLang="en-US" i="0">
                                              <a:latin typeface="Cambria Math" panose="02040503050406030204" pitchFamily="18" charset="0"/>
                                            </a:rPr>
                                            <m:t>本研究標記情緒詞</m:t>
                                          </m:r>
                                        </m:e>
                                      </m:d>
                                    </m:e>
                                    <m:sub>
                                      <m:r>
                                        <a:rPr lang="zh-TW" altLang="en-US" i="1">
                                          <a:latin typeface="Cambria Math" panose="02040503050406030204" pitchFamily="18" charset="0"/>
                                        </a:rPr>
                                        <m:t>𝑖</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d>
                                        <m:dPr>
                                          <m:ctrlPr>
                                            <a:rPr lang="zh-TW" altLang="en-US" i="1">
                                              <a:latin typeface="Cambria Math" panose="02040503050406030204" pitchFamily="18" charset="0"/>
                                            </a:rPr>
                                          </m:ctrlPr>
                                        </m:dPr>
                                        <m:e>
                                          <m:r>
                                            <a:rPr lang="zh-TW" altLang="en-US" i="0">
                                              <a:latin typeface="Cambria Math" panose="02040503050406030204" pitchFamily="18" charset="0"/>
                                            </a:rPr>
                                            <m:t>評論按讚數</m:t>
                                          </m:r>
                                        </m:e>
                                      </m:d>
                                    </m:e>
                                    <m:sub>
                                      <m:r>
                                        <a:rPr lang="zh-TW" altLang="en-US" i="1">
                                          <a:latin typeface="Cambria Math" panose="02040503050406030204" pitchFamily="18" charset="0"/>
                                        </a:rPr>
                                        <m:t>𝑖</m:t>
                                      </m:r>
                                    </m:sub>
                                  </m:sSub>
                                </m:e>
                              </m:d>
                            </m:e>
                          </m:nary>
                        </m:e>
                      </m:d>
                      <m:r>
                        <a:rPr lang="zh-TW" altLang="en-US" i="0">
                          <a:latin typeface="Cambria Math" panose="02040503050406030204" pitchFamily="18" charset="0"/>
                        </a:rPr>
                        <m:t>÷</m:t>
                      </m:r>
                      <m:r>
                        <a:rPr lang="zh-TW" altLang="en-US" i="1">
                          <a:latin typeface="Cambria Math" panose="02040503050406030204" pitchFamily="18" charset="0"/>
                        </a:rPr>
                        <m:t>𝑛</m:t>
                      </m:r>
                    </m:oMath>
                  </m:oMathPara>
                </a14:m>
                <a:endParaRPr lang="zh-TW" altLang="en-US" dirty="0">
                  <a:latin typeface="標楷體" panose="03000509000000000000" pitchFamily="65" charset="-120"/>
                  <a:ea typeface="標楷體" panose="03000509000000000000" pitchFamily="65" charset="-120"/>
                </a:endParaRPr>
              </a:p>
            </p:txBody>
          </p:sp>
        </mc:Choice>
        <mc:Fallback>
          <p:sp>
            <p:nvSpPr>
              <p:cNvPr id="30" name="矩形 29"/>
              <p:cNvSpPr>
                <a:spLocks noRot="1" noChangeAspect="1" noMove="1" noResize="1" noEditPoints="1" noAdjustHandles="1" noChangeArrowheads="1" noChangeShapeType="1" noTextEdit="1"/>
              </p:cNvSpPr>
              <p:nvPr/>
            </p:nvSpPr>
            <p:spPr>
              <a:xfrm>
                <a:off x="725148" y="3269503"/>
                <a:ext cx="11013719" cy="848566"/>
              </a:xfrm>
              <a:prstGeom prst="rect">
                <a:avLst/>
              </a:prstGeom>
              <a:blipFill>
                <a:blip r:embed="rId6"/>
                <a:stretch>
                  <a:fillRect/>
                </a:stretch>
              </a:blipFill>
            </p:spPr>
            <p:txBody>
              <a:bodyPr/>
              <a:lstStyle/>
              <a:p>
                <a:r>
                  <a:rPr lang="zh-TW" altLang="en-US">
                    <a:noFill/>
                  </a:rPr>
                  <a:t> </a:t>
                </a:r>
              </a:p>
            </p:txBody>
          </p:sp>
        </mc:Fallback>
      </mc:AlternateContent>
      <p:sp>
        <p:nvSpPr>
          <p:cNvPr id="15" name="橢圓 14"/>
          <p:cNvSpPr/>
          <p:nvPr/>
        </p:nvSpPr>
        <p:spPr>
          <a:xfrm>
            <a:off x="2992582" y="5754961"/>
            <a:ext cx="375394" cy="427512"/>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p:cNvSpPr/>
          <p:nvPr/>
        </p:nvSpPr>
        <p:spPr>
          <a:xfrm>
            <a:off x="5576946" y="5746507"/>
            <a:ext cx="375394" cy="427512"/>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p:cNvSpPr/>
          <p:nvPr/>
        </p:nvSpPr>
        <p:spPr>
          <a:xfrm>
            <a:off x="8167746" y="5767795"/>
            <a:ext cx="375394" cy="427512"/>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610873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32</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42597" y="453876"/>
            <a:ext cx="3647144"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線性規劃</a:t>
            </a:r>
            <a:r>
              <a:rPr lang="zh-TW" altLang="en-US" sz="2000" b="1" dirty="0">
                <a:latin typeface="標楷體" panose="03000509000000000000" pitchFamily="65" charset="-120"/>
                <a:ea typeface="標楷體" panose="03000509000000000000" pitchFamily="65" charset="-120"/>
              </a:rPr>
              <a:t>法</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316790" y="1254953"/>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725148" y="1591032"/>
            <a:ext cx="3168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386"/>
          <p:cNvSpPr txBox="1"/>
          <p:nvPr/>
        </p:nvSpPr>
        <p:spPr>
          <a:xfrm>
            <a:off x="688499" y="1074539"/>
            <a:ext cx="3262423"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計算商家總評分與排名</a:t>
            </a:r>
            <a:endParaRPr lang="zh-CN" altLang="en-US" sz="2400" dirty="0">
              <a:solidFill>
                <a:srgbClr val="157E9F"/>
              </a:solidFill>
              <a:latin typeface="標楷體" panose="03000509000000000000" pitchFamily="65" charset="-120"/>
              <a:ea typeface="標楷體" panose="03000509000000000000" pitchFamily="65" charset="-120"/>
            </a:endParaRPr>
          </a:p>
        </p:txBody>
      </p:sp>
      <p:grpSp>
        <p:nvGrpSpPr>
          <p:cNvPr id="21" name="Group 398"/>
          <p:cNvGrpSpPr/>
          <p:nvPr/>
        </p:nvGrpSpPr>
        <p:grpSpPr>
          <a:xfrm>
            <a:off x="270821" y="1783189"/>
            <a:ext cx="391999" cy="405287"/>
            <a:chOff x="209551" y="3594100"/>
            <a:chExt cx="280988" cy="290513"/>
          </a:xfrm>
          <a:solidFill>
            <a:srgbClr val="157E9F"/>
          </a:solidFill>
        </p:grpSpPr>
        <p:sp>
          <p:nvSpPr>
            <p:cNvPr id="22"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23"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24" name="矩形 23"/>
          <p:cNvSpPr/>
          <p:nvPr/>
        </p:nvSpPr>
        <p:spPr>
          <a:xfrm>
            <a:off x="787230" y="1770388"/>
            <a:ext cx="1595309" cy="430887"/>
          </a:xfrm>
          <a:prstGeom prst="rect">
            <a:avLst/>
          </a:prstGeom>
        </p:spPr>
        <p:txBody>
          <a:bodyPr wrap="none">
            <a:spAutoFit/>
          </a:bodyPr>
          <a:lstStyle/>
          <a:p>
            <a:r>
              <a:rPr lang="zh-TW" altLang="en-US" sz="2200" dirty="0">
                <a:latin typeface="Times New Roman" panose="02020603050405020304" pitchFamily="18" charset="0"/>
                <a:ea typeface="標楷體" panose="03000509000000000000" pitchFamily="65" charset="-120"/>
              </a:rPr>
              <a:t>線性規劃法</a:t>
            </a:r>
          </a:p>
        </p:txBody>
      </p:sp>
      <p:sp>
        <p:nvSpPr>
          <p:cNvPr id="26" name="TextBox 36"/>
          <p:cNvSpPr txBox="1">
            <a:spLocks noChangeArrowheads="1"/>
          </p:cNvSpPr>
          <p:nvPr/>
        </p:nvSpPr>
        <p:spPr bwMode="auto">
          <a:xfrm>
            <a:off x="691166" y="2141320"/>
            <a:ext cx="5151494" cy="4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5" name="TextBox 36"/>
          <p:cNvSpPr txBox="1">
            <a:spLocks noChangeArrowheads="1"/>
          </p:cNvSpPr>
          <p:nvPr/>
        </p:nvSpPr>
        <p:spPr bwMode="auto">
          <a:xfrm>
            <a:off x="725148" y="2353146"/>
            <a:ext cx="552127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評估指標均優於</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Baseline (</a:t>
            </a:r>
            <a:r>
              <a:rPr lang="en-US" altLang="zh-TW" sz="2000" dirty="0" err="1" smtClean="0">
                <a:latin typeface="Times New Roman" panose="02020603050405020304" pitchFamily="18" charset="0"/>
                <a:ea typeface="標楷體" panose="03000509000000000000" pitchFamily="65" charset="-120"/>
                <a:cs typeface="Times New Roman" panose="02020603050405020304" pitchFamily="18" charset="0"/>
              </a:rPr>
              <a:t>mse</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 = 16, </a:t>
            </a:r>
            <a:r>
              <a:rPr lang="en-US" altLang="zh-TW" sz="2000" dirty="0" err="1" smtClean="0">
                <a:latin typeface="Times New Roman" panose="02020603050405020304" pitchFamily="18" charset="0"/>
                <a:ea typeface="標楷體" panose="03000509000000000000" pitchFamily="65" charset="-120"/>
                <a:cs typeface="Times New Roman" panose="02020603050405020304" pitchFamily="18" charset="0"/>
              </a:rPr>
              <a:t>fcp</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 = 0.5) </a:t>
            </a:r>
          </a:p>
        </p:txBody>
      </p:sp>
      <p:sp>
        <p:nvSpPr>
          <p:cNvPr id="12" name="矩形 11"/>
          <p:cNvSpPr/>
          <p:nvPr/>
        </p:nvSpPr>
        <p:spPr>
          <a:xfrm>
            <a:off x="2260646" y="4854845"/>
            <a:ext cx="2262158" cy="369332"/>
          </a:xfrm>
          <a:prstGeom prst="rect">
            <a:avLst/>
          </a:prstGeom>
        </p:spPr>
        <p:txBody>
          <a:bodyPr wrap="none">
            <a:spAutoFit/>
          </a:bodyPr>
          <a:lstStyle/>
          <a:p>
            <a:r>
              <a:rPr lang="zh-TW" altLang="en-US" dirty="0"/>
              <a:t>測試</a:t>
            </a:r>
            <a:r>
              <a:rPr lang="zh-TW" altLang="en-US" dirty="0" smtClean="0"/>
              <a:t>資料之模型表</a:t>
            </a:r>
            <a:r>
              <a:rPr lang="zh-TW" altLang="en-US" dirty="0"/>
              <a:t>現</a:t>
            </a:r>
          </a:p>
        </p:txBody>
      </p:sp>
      <p:graphicFrame>
        <p:nvGraphicFramePr>
          <p:cNvPr id="11" name="表格 10"/>
          <p:cNvGraphicFramePr>
            <a:graphicFrameLocks noGrp="1"/>
          </p:cNvGraphicFramePr>
          <p:nvPr>
            <p:extLst>
              <p:ext uri="{D42A27DB-BD31-4B8C-83A1-F6EECF244321}">
                <p14:modId xmlns:p14="http://schemas.microsoft.com/office/powerpoint/2010/main" val="3958726150"/>
              </p:ext>
            </p:extLst>
          </p:nvPr>
        </p:nvGraphicFramePr>
        <p:xfrm>
          <a:off x="1826312" y="3180790"/>
          <a:ext cx="3130827" cy="1527432"/>
        </p:xfrm>
        <a:graphic>
          <a:graphicData uri="http://schemas.openxmlformats.org/drawingml/2006/table">
            <a:tbl>
              <a:tblPr firstRow="1" firstCol="1" bandRow="1">
                <a:tableStyleId>{5C22544A-7EE6-4342-B048-85BDC9FD1C3A}</a:tableStyleId>
              </a:tblPr>
              <a:tblGrid>
                <a:gridCol w="1043609">
                  <a:extLst>
                    <a:ext uri="{9D8B030D-6E8A-4147-A177-3AD203B41FA5}">
                      <a16:colId xmlns:a16="http://schemas.microsoft.com/office/drawing/2014/main" val="3605504893"/>
                    </a:ext>
                  </a:extLst>
                </a:gridCol>
                <a:gridCol w="1043609">
                  <a:extLst>
                    <a:ext uri="{9D8B030D-6E8A-4147-A177-3AD203B41FA5}">
                      <a16:colId xmlns:a16="http://schemas.microsoft.com/office/drawing/2014/main" val="3144120891"/>
                    </a:ext>
                  </a:extLst>
                </a:gridCol>
                <a:gridCol w="1043609">
                  <a:extLst>
                    <a:ext uri="{9D8B030D-6E8A-4147-A177-3AD203B41FA5}">
                      <a16:colId xmlns:a16="http://schemas.microsoft.com/office/drawing/2014/main" val="1790012155"/>
                    </a:ext>
                  </a:extLst>
                </a:gridCol>
              </a:tblGrid>
              <a:tr h="509144">
                <a:tc>
                  <a:txBody>
                    <a:bodyPr/>
                    <a:lstStyle/>
                    <a:p>
                      <a:endParaRPr lang="zh-TW" sz="1600" kern="100">
                        <a:effectLst/>
                        <a:latin typeface="Calibri" panose="020F0502020204030204" pitchFamily="34" charset="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600" kern="100">
                          <a:effectLst/>
                        </a:rPr>
                        <a:t>冰品</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600" kern="100">
                          <a:effectLst/>
                        </a:rPr>
                        <a:t>韓式料理</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4202567875"/>
                  </a:ext>
                </a:extLst>
              </a:tr>
              <a:tr h="509144">
                <a:tc>
                  <a:txBody>
                    <a:bodyPr/>
                    <a:lstStyle/>
                    <a:p>
                      <a:pPr algn="ctr">
                        <a:lnSpc>
                          <a:spcPct val="150000"/>
                        </a:lnSpc>
                        <a:spcAft>
                          <a:spcPts val="0"/>
                        </a:spcAft>
                      </a:pPr>
                      <a:r>
                        <a:rPr lang="en-US" sz="1600" kern="100">
                          <a:effectLst/>
                        </a:rPr>
                        <a:t>MSE</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600" kern="100" dirty="0">
                          <a:effectLst/>
                        </a:rPr>
                        <a:t>4.6</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600" kern="100">
                          <a:effectLst/>
                        </a:rPr>
                        <a:t>5.8</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217380881"/>
                  </a:ext>
                </a:extLst>
              </a:tr>
              <a:tr h="509144">
                <a:tc>
                  <a:txBody>
                    <a:bodyPr/>
                    <a:lstStyle/>
                    <a:p>
                      <a:pPr algn="ctr">
                        <a:lnSpc>
                          <a:spcPct val="150000"/>
                        </a:lnSpc>
                        <a:spcAft>
                          <a:spcPts val="0"/>
                        </a:spcAft>
                      </a:pPr>
                      <a:r>
                        <a:rPr lang="en-US" sz="1600" kern="100">
                          <a:effectLst/>
                        </a:rPr>
                        <a:t>FCP</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600" kern="100" dirty="0">
                          <a:effectLst/>
                        </a:rPr>
                        <a:t>0.8</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600" kern="100" dirty="0">
                          <a:effectLst/>
                        </a:rPr>
                        <a:t>0.733</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059589020"/>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647827049"/>
              </p:ext>
            </p:extLst>
          </p:nvPr>
        </p:nvGraphicFramePr>
        <p:xfrm>
          <a:off x="6826386" y="812239"/>
          <a:ext cx="4064327" cy="2664079"/>
        </p:xfrm>
        <a:graphic>
          <a:graphicData uri="http://schemas.openxmlformats.org/drawingml/2006/table">
            <a:tbl>
              <a:tblPr firstRow="1" firstCol="1" bandRow="1">
                <a:tableStyleId>{5C22544A-7EE6-4342-B048-85BDC9FD1C3A}</a:tableStyleId>
              </a:tblPr>
              <a:tblGrid>
                <a:gridCol w="671905">
                  <a:extLst>
                    <a:ext uri="{9D8B030D-6E8A-4147-A177-3AD203B41FA5}">
                      <a16:colId xmlns:a16="http://schemas.microsoft.com/office/drawing/2014/main" val="2793933308"/>
                    </a:ext>
                  </a:extLst>
                </a:gridCol>
                <a:gridCol w="2379665">
                  <a:extLst>
                    <a:ext uri="{9D8B030D-6E8A-4147-A177-3AD203B41FA5}">
                      <a16:colId xmlns:a16="http://schemas.microsoft.com/office/drawing/2014/main" val="1519419005"/>
                    </a:ext>
                  </a:extLst>
                </a:gridCol>
                <a:gridCol w="1012757">
                  <a:extLst>
                    <a:ext uri="{9D8B030D-6E8A-4147-A177-3AD203B41FA5}">
                      <a16:colId xmlns:a16="http://schemas.microsoft.com/office/drawing/2014/main" val="2034120344"/>
                    </a:ext>
                  </a:extLst>
                </a:gridCol>
              </a:tblGrid>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名次</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effectLst/>
                          <a:latin typeface="標楷體" panose="03000509000000000000" pitchFamily="65" charset="-120"/>
                          <a:ea typeface="標楷體" panose="03000509000000000000" pitchFamily="65" charset="-120"/>
                        </a:rPr>
                        <a:t>MENU </a:t>
                      </a:r>
                      <a:r>
                        <a:rPr lang="zh-TW" sz="1200" kern="0">
                          <a:effectLst/>
                          <a:latin typeface="標楷體" panose="03000509000000000000" pitchFamily="65" charset="-120"/>
                          <a:ea typeface="標楷體" panose="03000509000000000000" pitchFamily="65" charset="-120"/>
                        </a:rPr>
                        <a:t>美食誌排名</a:t>
                      </a:r>
                      <a:r>
                        <a:rPr lang="en-US" sz="1200" kern="0">
                          <a:effectLst/>
                          <a:latin typeface="標楷體" panose="03000509000000000000" pitchFamily="65" charset="-120"/>
                          <a:ea typeface="標楷體" panose="03000509000000000000" pitchFamily="65" charset="-120"/>
                        </a:rPr>
                        <a:t>(2020-05-06)</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新評分排名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547702145"/>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第一名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五妃街豆腐冰 懷舊小棧</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1</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32094314"/>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第二名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清水堂愛玉專賣店</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2</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993506482"/>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第三名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春美冰菓室</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5</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616216062"/>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第四名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朝日夫婦</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3</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157131482"/>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第五名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effectLst/>
                          <a:latin typeface="標楷體" panose="03000509000000000000" pitchFamily="65" charset="-120"/>
                          <a:ea typeface="標楷體" panose="03000509000000000000" pitchFamily="65" charset="-120"/>
                        </a:rPr>
                        <a:t>KINBER </a:t>
                      </a:r>
                      <a:r>
                        <a:rPr lang="zh-TW" sz="1200" kern="0">
                          <a:effectLst/>
                          <a:latin typeface="標楷體" panose="03000509000000000000" pitchFamily="65" charset="-120"/>
                          <a:ea typeface="標楷體" panose="03000509000000000000" pitchFamily="65" charset="-120"/>
                        </a:rPr>
                        <a:t>金帛手製</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9</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1539185405"/>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第六名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你家隔壁</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6</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1007780872"/>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第七名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御品元傳統手工元宵</a:t>
                      </a:r>
                      <a:r>
                        <a:rPr lang="en-US" sz="1200" kern="0" dirty="0">
                          <a:effectLst/>
                          <a:latin typeface="標楷體" panose="03000509000000000000" pitchFamily="65" charset="-120"/>
                          <a:ea typeface="標楷體" panose="03000509000000000000" pitchFamily="65" charset="-120"/>
                        </a:rPr>
                        <a:t>-</a:t>
                      </a:r>
                      <a:r>
                        <a:rPr lang="zh-TW" sz="1200" kern="0" dirty="0">
                          <a:effectLst/>
                          <a:latin typeface="標楷體" panose="03000509000000000000" pitchFamily="65" charset="-120"/>
                          <a:ea typeface="標楷體" panose="03000509000000000000" pitchFamily="65" charset="-120"/>
                        </a:rPr>
                        <a:t>冰火湯圓</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dirty="0">
                          <a:effectLst/>
                          <a:latin typeface="標楷體" panose="03000509000000000000" pitchFamily="65" charset="-120"/>
                          <a:ea typeface="標楷體" panose="03000509000000000000" pitchFamily="65" charset="-120"/>
                        </a:rPr>
                        <a:t>7</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742725541"/>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第八名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阿宗芋冰城</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dirty="0">
                          <a:effectLst/>
                          <a:latin typeface="標楷體" panose="03000509000000000000" pitchFamily="65" charset="-120"/>
                          <a:ea typeface="標楷體" panose="03000509000000000000" pitchFamily="65" charset="-120"/>
                        </a:rPr>
                        <a:t>8</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465924493"/>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第九名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有春冰菓室</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latin typeface="標楷體" panose="03000509000000000000" pitchFamily="65" charset="-120"/>
                          <a:ea typeface="標楷體" panose="03000509000000000000" pitchFamily="65" charset="-120"/>
                        </a:rPr>
                        <a:t>4</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496557000"/>
                  </a:ext>
                </a:extLst>
              </a:tr>
              <a:tr h="21590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第十名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桑原商店</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dirty="0">
                          <a:effectLst/>
                          <a:latin typeface="標楷體" panose="03000509000000000000" pitchFamily="65" charset="-120"/>
                          <a:ea typeface="標楷體" panose="03000509000000000000" pitchFamily="65" charset="-120"/>
                        </a:rPr>
                        <a:t>10</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198753395"/>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654863160"/>
              </p:ext>
            </p:extLst>
          </p:nvPr>
        </p:nvGraphicFramePr>
        <p:xfrm>
          <a:off x="6826386" y="3861381"/>
          <a:ext cx="4266207" cy="2695517"/>
        </p:xfrm>
        <a:graphic>
          <a:graphicData uri="http://schemas.openxmlformats.org/drawingml/2006/table">
            <a:tbl>
              <a:tblPr firstRow="1" firstCol="1" bandRow="1">
                <a:tableStyleId>{5C22544A-7EE6-4342-B048-85BDC9FD1C3A}</a:tableStyleId>
              </a:tblPr>
              <a:tblGrid>
                <a:gridCol w="705280">
                  <a:extLst>
                    <a:ext uri="{9D8B030D-6E8A-4147-A177-3AD203B41FA5}">
                      <a16:colId xmlns:a16="http://schemas.microsoft.com/office/drawing/2014/main" val="2675440847"/>
                    </a:ext>
                  </a:extLst>
                </a:gridCol>
                <a:gridCol w="2519905">
                  <a:extLst>
                    <a:ext uri="{9D8B030D-6E8A-4147-A177-3AD203B41FA5}">
                      <a16:colId xmlns:a16="http://schemas.microsoft.com/office/drawing/2014/main" val="3437753419"/>
                    </a:ext>
                  </a:extLst>
                </a:gridCol>
                <a:gridCol w="1041022">
                  <a:extLst>
                    <a:ext uri="{9D8B030D-6E8A-4147-A177-3AD203B41FA5}">
                      <a16:colId xmlns:a16="http://schemas.microsoft.com/office/drawing/2014/main" val="1205156728"/>
                    </a:ext>
                  </a:extLst>
                </a:gridCol>
              </a:tblGrid>
              <a:tr h="215900">
                <a:tc>
                  <a:txBody>
                    <a:bodyPr/>
                    <a:lstStyle/>
                    <a:p>
                      <a:pPr>
                        <a:lnSpc>
                          <a:spcPct val="150000"/>
                        </a:lnSpc>
                        <a:spcAft>
                          <a:spcPts val="0"/>
                        </a:spcAft>
                      </a:pPr>
                      <a:r>
                        <a:rPr lang="zh-TW" sz="1200" kern="0">
                          <a:effectLst/>
                        </a:rPr>
                        <a:t>名次</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effectLst/>
                        </a:rPr>
                        <a:t>MENU </a:t>
                      </a:r>
                      <a:r>
                        <a:rPr lang="zh-TW" sz="1200" kern="0">
                          <a:effectLst/>
                        </a:rPr>
                        <a:t>美食誌排名</a:t>
                      </a:r>
                      <a:r>
                        <a:rPr lang="en-US" sz="1200" kern="0">
                          <a:effectLst/>
                        </a:rPr>
                        <a:t>(2020-04-19)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rPr>
                        <a:t>新評分排名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493264028"/>
                  </a:ext>
                </a:extLst>
              </a:tr>
              <a:tr h="215900">
                <a:tc>
                  <a:txBody>
                    <a:bodyPr/>
                    <a:lstStyle/>
                    <a:p>
                      <a:pPr>
                        <a:lnSpc>
                          <a:spcPct val="150000"/>
                        </a:lnSpc>
                        <a:spcAft>
                          <a:spcPts val="0"/>
                        </a:spcAft>
                      </a:pPr>
                      <a:r>
                        <a:rPr lang="zh-TW" sz="1200" kern="0">
                          <a:effectLst/>
                        </a:rPr>
                        <a:t>第一名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effectLst/>
                        </a:rPr>
                        <a:t>TIGERROAR </a:t>
                      </a:r>
                      <a:r>
                        <a:rPr lang="zh-TW" sz="1200" kern="0">
                          <a:effectLst/>
                        </a:rPr>
                        <a:t>韓虎嘯</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rPr>
                        <a:t>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1989482343"/>
                  </a:ext>
                </a:extLst>
              </a:tr>
              <a:tr h="215900">
                <a:tc>
                  <a:txBody>
                    <a:bodyPr/>
                    <a:lstStyle/>
                    <a:p>
                      <a:pPr>
                        <a:lnSpc>
                          <a:spcPct val="150000"/>
                        </a:lnSpc>
                        <a:spcAft>
                          <a:spcPts val="0"/>
                        </a:spcAft>
                      </a:pPr>
                      <a:r>
                        <a:rPr lang="zh-TW" sz="1200" kern="0">
                          <a:effectLst/>
                        </a:rPr>
                        <a:t>第二名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rPr>
                        <a:t>豬對有韓式烤肉吃到飽</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945994584"/>
                  </a:ext>
                </a:extLst>
              </a:tr>
              <a:tr h="215900">
                <a:tc>
                  <a:txBody>
                    <a:bodyPr/>
                    <a:lstStyle/>
                    <a:p>
                      <a:pPr>
                        <a:lnSpc>
                          <a:spcPct val="150000"/>
                        </a:lnSpc>
                        <a:spcAft>
                          <a:spcPts val="0"/>
                        </a:spcAft>
                      </a:pPr>
                      <a:r>
                        <a:rPr lang="zh-TW" sz="1200" kern="0">
                          <a:effectLst/>
                        </a:rPr>
                        <a:t>第三名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effectLst/>
                        </a:rPr>
                        <a:t>I</a:t>
                      </a:r>
                      <a:r>
                        <a:rPr lang="zh-TW" sz="1200" kern="0">
                          <a:effectLst/>
                        </a:rPr>
                        <a:t>’</a:t>
                      </a:r>
                      <a:r>
                        <a:rPr lang="en-US" sz="1200" kern="0">
                          <a:effectLst/>
                        </a:rPr>
                        <a:t>M KIMCHI</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4164602587"/>
                  </a:ext>
                </a:extLst>
              </a:tr>
              <a:tr h="215900">
                <a:tc>
                  <a:txBody>
                    <a:bodyPr/>
                    <a:lstStyle/>
                    <a:p>
                      <a:pPr>
                        <a:lnSpc>
                          <a:spcPct val="150000"/>
                        </a:lnSpc>
                        <a:spcAft>
                          <a:spcPts val="0"/>
                        </a:spcAft>
                      </a:pPr>
                      <a:r>
                        <a:rPr lang="zh-TW" sz="1200" kern="0">
                          <a:effectLst/>
                        </a:rPr>
                        <a:t>第四名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dirty="0">
                          <a:effectLst/>
                        </a:rPr>
                        <a:t>BROCCOLI BEER </a:t>
                      </a:r>
                      <a:r>
                        <a:rPr lang="zh-TW" sz="1200" kern="0" dirty="0">
                          <a:effectLst/>
                        </a:rPr>
                        <a:t>韓國餐酒食堂</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4218243336"/>
                  </a:ext>
                </a:extLst>
              </a:tr>
              <a:tr h="215900">
                <a:tc>
                  <a:txBody>
                    <a:bodyPr/>
                    <a:lstStyle/>
                    <a:p>
                      <a:pPr>
                        <a:lnSpc>
                          <a:spcPct val="150000"/>
                        </a:lnSpc>
                        <a:spcAft>
                          <a:spcPts val="0"/>
                        </a:spcAft>
                      </a:pPr>
                      <a:r>
                        <a:rPr lang="zh-TW" sz="1200" kern="0">
                          <a:effectLst/>
                        </a:rPr>
                        <a:t>第五名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effectLst/>
                        </a:rPr>
                        <a:t>NENE CHICKEN</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1517857988"/>
                  </a:ext>
                </a:extLst>
              </a:tr>
              <a:tr h="215900">
                <a:tc>
                  <a:txBody>
                    <a:bodyPr/>
                    <a:lstStyle/>
                    <a:p>
                      <a:pPr>
                        <a:lnSpc>
                          <a:spcPct val="150000"/>
                        </a:lnSpc>
                        <a:spcAft>
                          <a:spcPts val="0"/>
                        </a:spcAft>
                      </a:pPr>
                      <a:r>
                        <a:rPr lang="zh-TW" sz="1200" kern="0">
                          <a:effectLst/>
                        </a:rPr>
                        <a:t>第六名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rPr>
                        <a:t>韓石食堂</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8690093"/>
                  </a:ext>
                </a:extLst>
              </a:tr>
              <a:tr h="215900">
                <a:tc>
                  <a:txBody>
                    <a:bodyPr/>
                    <a:lstStyle/>
                    <a:p>
                      <a:pPr>
                        <a:lnSpc>
                          <a:spcPct val="150000"/>
                        </a:lnSpc>
                        <a:spcAft>
                          <a:spcPts val="0"/>
                        </a:spcAft>
                      </a:pPr>
                      <a:r>
                        <a:rPr lang="zh-TW" sz="1200" kern="0">
                          <a:effectLst/>
                        </a:rPr>
                        <a:t>第七名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rPr>
                        <a:t>奔跑吧！年糕鍋</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622736933"/>
                  </a:ext>
                </a:extLst>
              </a:tr>
              <a:tr h="215900">
                <a:tc>
                  <a:txBody>
                    <a:bodyPr/>
                    <a:lstStyle/>
                    <a:p>
                      <a:pPr>
                        <a:lnSpc>
                          <a:spcPct val="150000"/>
                        </a:lnSpc>
                        <a:spcAft>
                          <a:spcPts val="0"/>
                        </a:spcAft>
                      </a:pPr>
                      <a:r>
                        <a:rPr lang="zh-TW" sz="1200" kern="0">
                          <a:effectLst/>
                        </a:rPr>
                        <a:t>第八名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rPr>
                        <a:t>米豐屋</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324895143"/>
                  </a:ext>
                </a:extLst>
              </a:tr>
              <a:tr h="215900">
                <a:tc>
                  <a:txBody>
                    <a:bodyPr/>
                    <a:lstStyle/>
                    <a:p>
                      <a:pPr>
                        <a:lnSpc>
                          <a:spcPct val="150000"/>
                        </a:lnSpc>
                        <a:spcAft>
                          <a:spcPts val="0"/>
                        </a:spcAft>
                      </a:pPr>
                      <a:r>
                        <a:rPr lang="zh-TW" sz="1200" kern="0">
                          <a:effectLst/>
                        </a:rPr>
                        <a:t>第九名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rPr>
                        <a:t>韓湘辣年糕</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a:effectLst/>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075131721"/>
                  </a:ext>
                </a:extLst>
              </a:tr>
              <a:tr h="215900">
                <a:tc>
                  <a:txBody>
                    <a:bodyPr/>
                    <a:lstStyle/>
                    <a:p>
                      <a:pPr>
                        <a:lnSpc>
                          <a:spcPct val="150000"/>
                        </a:lnSpc>
                        <a:spcAft>
                          <a:spcPts val="0"/>
                        </a:spcAft>
                      </a:pPr>
                      <a:r>
                        <a:rPr lang="zh-TW" sz="1200" kern="0">
                          <a:effectLst/>
                        </a:rPr>
                        <a:t>第十名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rPr>
                        <a:t>咚咚家</a:t>
                      </a:r>
                      <a:r>
                        <a:rPr lang="en-US" sz="1200" kern="0">
                          <a:effectLst/>
                        </a:rPr>
                        <a:t> DONDONGA </a:t>
                      </a:r>
                      <a:r>
                        <a:rPr lang="zh-TW" sz="1200" kern="0">
                          <a:effectLst/>
                        </a:rPr>
                        <a:t>韓式豬肉專賣</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0" dirty="0">
                          <a:effectLst/>
                        </a:rPr>
                        <a:t>10</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4217800651"/>
                  </a:ext>
                </a:extLst>
              </a:tr>
            </a:tbl>
          </a:graphicData>
        </a:graphic>
      </p:graphicFrame>
      <p:sp>
        <p:nvSpPr>
          <p:cNvPr id="15" name="矩形 14"/>
          <p:cNvSpPr/>
          <p:nvPr/>
        </p:nvSpPr>
        <p:spPr>
          <a:xfrm>
            <a:off x="6317409" y="1385311"/>
            <a:ext cx="242570" cy="646331"/>
          </a:xfrm>
          <a:prstGeom prst="rect">
            <a:avLst/>
          </a:prstGeom>
        </p:spPr>
        <p:txBody>
          <a:bodyPr wrap="square">
            <a:spAutoFit/>
          </a:bodyPr>
          <a:lstStyle/>
          <a:p>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冰品</a:t>
            </a:r>
            <a:endParaRPr lang="zh-TW" altLang="en-US" dirty="0"/>
          </a:p>
        </p:txBody>
      </p:sp>
      <p:sp>
        <p:nvSpPr>
          <p:cNvPr id="17" name="矩形 16"/>
          <p:cNvSpPr/>
          <p:nvPr/>
        </p:nvSpPr>
        <p:spPr>
          <a:xfrm>
            <a:off x="6317409" y="4254680"/>
            <a:ext cx="499078" cy="1200329"/>
          </a:xfrm>
          <a:prstGeom prst="rect">
            <a:avLst/>
          </a:prstGeom>
        </p:spPr>
        <p:txBody>
          <a:bodyPr wrap="square">
            <a:spAutoFit/>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韓式料理</a:t>
            </a:r>
            <a:endParaRPr lang="zh-TW" altLang="en-US" dirty="0"/>
          </a:p>
        </p:txBody>
      </p:sp>
      <p:sp>
        <p:nvSpPr>
          <p:cNvPr id="18" name="矩形 17"/>
          <p:cNvSpPr/>
          <p:nvPr/>
        </p:nvSpPr>
        <p:spPr>
          <a:xfrm>
            <a:off x="7379550" y="3506543"/>
            <a:ext cx="3159877" cy="215444"/>
          </a:xfrm>
          <a:prstGeom prst="rect">
            <a:avLst/>
          </a:prstGeom>
        </p:spPr>
        <p:txBody>
          <a:bodyPr wrap="square">
            <a:spAutoFit/>
          </a:bodyPr>
          <a:lstStyle/>
          <a:p>
            <a:r>
              <a:rPr lang="zh-TW" altLang="zh-TW" sz="800" dirty="0">
                <a:latin typeface="Times New Roman" panose="02020603050405020304" pitchFamily="18" charset="0"/>
                <a:ea typeface="標楷體" panose="03000509000000000000" pitchFamily="65" charset="-120"/>
                <a:cs typeface="Times New Roman" panose="02020603050405020304" pitchFamily="18" charset="0"/>
              </a:rPr>
              <a:t>來源：</a:t>
            </a:r>
            <a:r>
              <a:rPr lang="en-US" altLang="zh-TW" sz="800" dirty="0">
                <a:latin typeface="Times New Roman" panose="02020603050405020304" pitchFamily="18" charset="0"/>
                <a:ea typeface="標楷體" panose="03000509000000000000" pitchFamily="65" charset="-120"/>
              </a:rPr>
              <a:t>https://findlife.com.tw/menu/blog/2020/05/06/2020icetop10/</a:t>
            </a:r>
            <a:endParaRPr lang="zh-TW" altLang="en-US" sz="800" dirty="0"/>
          </a:p>
        </p:txBody>
      </p:sp>
      <p:sp>
        <p:nvSpPr>
          <p:cNvPr id="27" name="矩形 26"/>
          <p:cNvSpPr/>
          <p:nvPr/>
        </p:nvSpPr>
        <p:spPr>
          <a:xfrm>
            <a:off x="7379550" y="6544193"/>
            <a:ext cx="3464828" cy="276999"/>
          </a:xfrm>
          <a:prstGeom prst="rect">
            <a:avLst/>
          </a:prstGeom>
        </p:spPr>
        <p:txBody>
          <a:bodyPr wrap="square">
            <a:spAutoFit/>
          </a:bodyPr>
          <a:lstStyle/>
          <a:p>
            <a:pPr>
              <a:lnSpc>
                <a:spcPct val="150000"/>
              </a:lnSpc>
              <a:spcAft>
                <a:spcPts val="0"/>
              </a:spcAft>
            </a:pPr>
            <a:r>
              <a:rPr lang="zh-TW" altLang="zh-TW" sz="800" kern="100" dirty="0">
                <a:latin typeface="Times New Roman" panose="02020603050405020304" pitchFamily="18" charset="0"/>
                <a:ea typeface="標楷體" panose="03000509000000000000" pitchFamily="65" charset="-120"/>
                <a:cs typeface="Times New Roman" panose="02020603050405020304" pitchFamily="18" charset="0"/>
              </a:rPr>
              <a:t>來源：</a:t>
            </a:r>
            <a:r>
              <a:rPr lang="en-US" altLang="zh-TW" sz="800" kern="100" dirty="0">
                <a:latin typeface="Times New Roman" panose="02020603050405020304" pitchFamily="18" charset="0"/>
                <a:ea typeface="標楷體" panose="03000509000000000000" pitchFamily="65" charset="-120"/>
                <a:cs typeface="Times New Roman" panose="02020603050405020304" pitchFamily="18" charset="0"/>
              </a:rPr>
              <a:t>https://findlife.com.tw/menu/blog/2020/04/19/2020koreantop10/</a:t>
            </a:r>
            <a:endParaRPr lang="zh-TW" altLang="zh-TW" sz="800" kern="1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103876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33</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42597" y="453876"/>
            <a:ext cx="3647144"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線性規劃</a:t>
            </a:r>
            <a:r>
              <a:rPr lang="zh-TW" altLang="en-US" sz="2000" b="1" dirty="0">
                <a:latin typeface="標楷體" panose="03000509000000000000" pitchFamily="65" charset="-120"/>
                <a:ea typeface="標楷體" panose="03000509000000000000" pitchFamily="65" charset="-120"/>
              </a:rPr>
              <a:t>法</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916553"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324911" y="1616233"/>
            <a:ext cx="1980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386"/>
          <p:cNvSpPr txBox="1"/>
          <p:nvPr/>
        </p:nvSpPr>
        <p:spPr>
          <a:xfrm>
            <a:off x="1288262" y="1099740"/>
            <a:ext cx="2031317"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排名結果驗證</a:t>
            </a:r>
            <a:endParaRPr lang="zh-CN" altLang="en-US" sz="2400" dirty="0">
              <a:solidFill>
                <a:srgbClr val="157E9F"/>
              </a:solidFill>
              <a:latin typeface="標楷體" panose="03000509000000000000" pitchFamily="65" charset="-120"/>
              <a:ea typeface="標楷體" panose="03000509000000000000" pitchFamily="65" charset="-120"/>
            </a:endParaRPr>
          </a:p>
        </p:txBody>
      </p:sp>
      <p:grpSp>
        <p:nvGrpSpPr>
          <p:cNvPr id="15" name="Group 398"/>
          <p:cNvGrpSpPr/>
          <p:nvPr/>
        </p:nvGrpSpPr>
        <p:grpSpPr>
          <a:xfrm>
            <a:off x="1530879" y="1724121"/>
            <a:ext cx="391999" cy="405287"/>
            <a:chOff x="209551" y="3594100"/>
            <a:chExt cx="280988" cy="290513"/>
          </a:xfrm>
          <a:solidFill>
            <a:srgbClr val="157E9F"/>
          </a:solidFill>
        </p:grpSpPr>
        <p:sp>
          <p:nvSpPr>
            <p:cNvPr id="17"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18"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19" name="矩形 18"/>
          <p:cNvSpPr/>
          <p:nvPr/>
        </p:nvSpPr>
        <p:spPr>
          <a:xfrm>
            <a:off x="2047288" y="1711320"/>
            <a:ext cx="4898008" cy="430887"/>
          </a:xfrm>
          <a:prstGeom prst="rect">
            <a:avLst/>
          </a:prstGeom>
        </p:spPr>
        <p:txBody>
          <a:bodyPr wrap="none">
            <a:spAutoFit/>
          </a:bodyPr>
          <a:lstStyle/>
          <a:p>
            <a:r>
              <a:rPr lang="zh-TW" altLang="en-US" sz="2200" dirty="0">
                <a:latin typeface="Times New Roman" panose="02020603050405020304" pitchFamily="18" charset="0"/>
                <a:ea typeface="標楷體" panose="03000509000000000000" pitchFamily="65" charset="-120"/>
              </a:rPr>
              <a:t>十折交叉驗證</a:t>
            </a:r>
            <a:r>
              <a:rPr lang="en-US" altLang="zh-TW" sz="2200" dirty="0">
                <a:latin typeface="Times New Roman" panose="02020603050405020304" pitchFamily="18" charset="0"/>
                <a:ea typeface="標楷體" panose="03000509000000000000" pitchFamily="65" charset="-120"/>
              </a:rPr>
              <a:t>(10-Fold Cross Validation)</a:t>
            </a:r>
            <a:endParaRPr lang="zh-TW" altLang="en-US" sz="2200" dirty="0">
              <a:latin typeface="Times New Roman" panose="02020603050405020304" pitchFamily="18" charset="0"/>
              <a:ea typeface="標楷體" panose="03000509000000000000" pitchFamily="65" charset="-120"/>
            </a:endParaRPr>
          </a:p>
        </p:txBody>
      </p:sp>
      <p:sp>
        <p:nvSpPr>
          <p:cNvPr id="25" name="TextBox 36"/>
          <p:cNvSpPr txBox="1">
            <a:spLocks noChangeArrowheads="1"/>
          </p:cNvSpPr>
          <p:nvPr/>
        </p:nvSpPr>
        <p:spPr bwMode="auto">
          <a:xfrm>
            <a:off x="1758991" y="2183320"/>
            <a:ext cx="7100691"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2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輪流將每</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一種類別當作</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測試資料，其餘九</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種作為</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訓練資料，</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最後平均十</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次的驗證</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結果</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26" name="表格 25"/>
          <p:cNvGraphicFramePr>
            <a:graphicFrameLocks noGrp="1"/>
          </p:cNvGraphicFramePr>
          <p:nvPr>
            <p:extLst>
              <p:ext uri="{D42A27DB-BD31-4B8C-83A1-F6EECF244321}">
                <p14:modId xmlns:p14="http://schemas.microsoft.com/office/powerpoint/2010/main" val="3410545028"/>
              </p:ext>
            </p:extLst>
          </p:nvPr>
        </p:nvGraphicFramePr>
        <p:xfrm>
          <a:off x="3304911" y="3127733"/>
          <a:ext cx="4893532" cy="3291840"/>
        </p:xfrm>
        <a:graphic>
          <a:graphicData uri="http://schemas.openxmlformats.org/drawingml/2006/table">
            <a:tbl>
              <a:tblPr firstRow="1" firstCol="1" bandRow="1">
                <a:tableStyleId>{5C22544A-7EE6-4342-B048-85BDC9FD1C3A}</a:tableStyleId>
              </a:tblPr>
              <a:tblGrid>
                <a:gridCol w="1133050">
                  <a:extLst>
                    <a:ext uri="{9D8B030D-6E8A-4147-A177-3AD203B41FA5}">
                      <a16:colId xmlns:a16="http://schemas.microsoft.com/office/drawing/2014/main" val="831981381"/>
                    </a:ext>
                  </a:extLst>
                </a:gridCol>
                <a:gridCol w="649431">
                  <a:extLst>
                    <a:ext uri="{9D8B030D-6E8A-4147-A177-3AD203B41FA5}">
                      <a16:colId xmlns:a16="http://schemas.microsoft.com/office/drawing/2014/main" val="693609866"/>
                    </a:ext>
                  </a:extLst>
                </a:gridCol>
                <a:gridCol w="911967">
                  <a:extLst>
                    <a:ext uri="{9D8B030D-6E8A-4147-A177-3AD203B41FA5}">
                      <a16:colId xmlns:a16="http://schemas.microsoft.com/office/drawing/2014/main" val="1618419200"/>
                    </a:ext>
                  </a:extLst>
                </a:gridCol>
                <a:gridCol w="2199084">
                  <a:extLst>
                    <a:ext uri="{9D8B030D-6E8A-4147-A177-3AD203B41FA5}">
                      <a16:colId xmlns:a16="http://schemas.microsoft.com/office/drawing/2014/main" val="2908350808"/>
                    </a:ext>
                  </a:extLst>
                </a:gridCol>
              </a:tblGrid>
              <a:tr h="215900">
                <a:tc>
                  <a:txBody>
                    <a:bodyPr/>
                    <a:lstStyle/>
                    <a:p>
                      <a:pPr algn="ctr">
                        <a:lnSpc>
                          <a:spcPct val="150000"/>
                        </a:lnSpc>
                        <a:spcAft>
                          <a:spcPts val="0"/>
                        </a:spcAft>
                      </a:pPr>
                      <a:r>
                        <a:rPr lang="en-US" sz="1200" kern="100">
                          <a:effectLst/>
                        </a:rPr>
                        <a:t>Test data</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MSE</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FCP</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200" kern="100">
                          <a:effectLst/>
                        </a:rPr>
                        <a:t>預測排名</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680190873"/>
                  </a:ext>
                </a:extLst>
              </a:tr>
              <a:tr h="215900">
                <a:tc>
                  <a:txBody>
                    <a:bodyPr/>
                    <a:lstStyle/>
                    <a:p>
                      <a:pPr algn="ctr">
                        <a:lnSpc>
                          <a:spcPct val="150000"/>
                        </a:lnSpc>
                        <a:spcAft>
                          <a:spcPts val="0"/>
                        </a:spcAft>
                      </a:pPr>
                      <a:r>
                        <a:rPr lang="zh-TW" sz="1200" kern="100">
                          <a:effectLst/>
                        </a:rPr>
                        <a:t>義大利麵</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6.2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0.756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[1, 2, 4, 5, 9, 6, 10, 3, 8, 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064139651"/>
                  </a:ext>
                </a:extLst>
              </a:tr>
              <a:tr h="215900">
                <a:tc>
                  <a:txBody>
                    <a:bodyPr/>
                    <a:lstStyle/>
                    <a:p>
                      <a:pPr algn="ctr">
                        <a:lnSpc>
                          <a:spcPct val="150000"/>
                        </a:lnSpc>
                        <a:spcAft>
                          <a:spcPts val="0"/>
                        </a:spcAft>
                      </a:pPr>
                      <a:r>
                        <a:rPr lang="zh-TW" sz="1200" kern="100">
                          <a:effectLst/>
                        </a:rPr>
                        <a:t>牛肉麵</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0.822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[5, 1, 3, 2, 4, 7, 6, 10, 8, 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060084438"/>
                  </a:ext>
                </a:extLst>
              </a:tr>
              <a:tr h="215900">
                <a:tc>
                  <a:txBody>
                    <a:bodyPr/>
                    <a:lstStyle/>
                    <a:p>
                      <a:pPr algn="ctr">
                        <a:lnSpc>
                          <a:spcPct val="150000"/>
                        </a:lnSpc>
                        <a:spcAft>
                          <a:spcPts val="0"/>
                        </a:spcAft>
                      </a:pPr>
                      <a:r>
                        <a:rPr lang="zh-TW" sz="1200" kern="100">
                          <a:effectLst/>
                        </a:rPr>
                        <a:t>滷肉飯</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0.778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[2, 3, 6, 1, 9, 4, 7, 5, 8, 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4030221609"/>
                  </a:ext>
                </a:extLst>
              </a:tr>
              <a:tr h="215900">
                <a:tc>
                  <a:txBody>
                    <a:bodyPr/>
                    <a:lstStyle/>
                    <a:p>
                      <a:pPr algn="ctr">
                        <a:lnSpc>
                          <a:spcPct val="150000"/>
                        </a:lnSpc>
                        <a:spcAft>
                          <a:spcPts val="0"/>
                        </a:spcAft>
                      </a:pPr>
                      <a:r>
                        <a:rPr lang="zh-TW" sz="1200" kern="100">
                          <a:effectLst/>
                        </a:rPr>
                        <a:t>咖哩料理</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dirty="0">
                          <a:effectLst/>
                        </a:rPr>
                        <a:t>0.778</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[1, 2, 3, 5, 7, 9, 10, 4, 8, 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840292614"/>
                  </a:ext>
                </a:extLst>
              </a:tr>
              <a:tr h="215900">
                <a:tc>
                  <a:txBody>
                    <a:bodyPr/>
                    <a:lstStyle/>
                    <a:p>
                      <a:pPr algn="ctr">
                        <a:lnSpc>
                          <a:spcPct val="150000"/>
                        </a:lnSpc>
                        <a:spcAft>
                          <a:spcPts val="0"/>
                        </a:spcAft>
                      </a:pPr>
                      <a:r>
                        <a:rPr lang="zh-TW" sz="1200" kern="100">
                          <a:effectLst/>
                        </a:rPr>
                        <a:t>港式餐廳</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9.4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0.644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[6, 1, 4, 7, 3, 10, 2, 5, 9, 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275323337"/>
                  </a:ext>
                </a:extLst>
              </a:tr>
              <a:tr h="215900">
                <a:tc>
                  <a:txBody>
                    <a:bodyPr/>
                    <a:lstStyle/>
                    <a:p>
                      <a:pPr algn="ctr">
                        <a:lnSpc>
                          <a:spcPct val="150000"/>
                        </a:lnSpc>
                        <a:spcAft>
                          <a:spcPts val="0"/>
                        </a:spcAft>
                      </a:pPr>
                      <a:r>
                        <a:rPr lang="zh-TW" sz="1200" kern="100">
                          <a:effectLst/>
                        </a:rPr>
                        <a:t>韓式炸雞</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0.756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[2, 3, 4, 7, 6, 5, 1, 10, 8, 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775065466"/>
                  </a:ext>
                </a:extLst>
              </a:tr>
              <a:tr h="215900">
                <a:tc>
                  <a:txBody>
                    <a:bodyPr/>
                    <a:lstStyle/>
                    <a:p>
                      <a:pPr algn="ctr">
                        <a:lnSpc>
                          <a:spcPct val="150000"/>
                        </a:lnSpc>
                        <a:spcAft>
                          <a:spcPts val="0"/>
                        </a:spcAft>
                      </a:pPr>
                      <a:r>
                        <a:rPr lang="zh-TW" sz="1200" kern="100">
                          <a:effectLst/>
                        </a:rPr>
                        <a:t>鐵板燒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0.667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[4, 3, 5, 2, 7, 9, 1, 8, 10, 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358758020"/>
                  </a:ext>
                </a:extLst>
              </a:tr>
              <a:tr h="215900">
                <a:tc>
                  <a:txBody>
                    <a:bodyPr/>
                    <a:lstStyle/>
                    <a:p>
                      <a:pPr algn="ctr">
                        <a:lnSpc>
                          <a:spcPct val="150000"/>
                        </a:lnSpc>
                        <a:spcAft>
                          <a:spcPts val="0"/>
                        </a:spcAft>
                      </a:pPr>
                      <a:r>
                        <a:rPr lang="zh-TW" sz="1200" kern="100">
                          <a:effectLst/>
                        </a:rPr>
                        <a:t>牛排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5.2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0.733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[4, 1, 6, 5, 2, 3, 10, 8, 7, 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513464998"/>
                  </a:ext>
                </a:extLst>
              </a:tr>
              <a:tr h="215900">
                <a:tc>
                  <a:txBody>
                    <a:bodyPr/>
                    <a:lstStyle/>
                    <a:p>
                      <a:pPr algn="ctr">
                        <a:lnSpc>
                          <a:spcPct val="150000"/>
                        </a:lnSpc>
                        <a:spcAft>
                          <a:spcPts val="0"/>
                        </a:spcAft>
                      </a:pPr>
                      <a:r>
                        <a:rPr lang="zh-TW" sz="1200" kern="100">
                          <a:effectLst/>
                        </a:rPr>
                        <a:t>冰品</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6.6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0.733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[1, 5, 4, 2, 9, 6, 7, 8, 3, 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591083574"/>
                  </a:ext>
                </a:extLst>
              </a:tr>
              <a:tr h="215900">
                <a:tc>
                  <a:txBody>
                    <a:bodyPr/>
                    <a:lstStyle/>
                    <a:p>
                      <a:pPr algn="ctr">
                        <a:lnSpc>
                          <a:spcPct val="150000"/>
                        </a:lnSpc>
                        <a:spcAft>
                          <a:spcPts val="0"/>
                        </a:spcAft>
                      </a:pPr>
                      <a:r>
                        <a:rPr lang="zh-TW" sz="1200" kern="100">
                          <a:effectLst/>
                        </a:rPr>
                        <a:t>韓式料理</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0.711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[2, 1, 3, 9, 5, 8, 7, 6, 4, 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640392957"/>
                  </a:ext>
                </a:extLst>
              </a:tr>
              <a:tr h="215900">
                <a:tc>
                  <a:txBody>
                    <a:bodyPr/>
                    <a:lstStyle/>
                    <a:p>
                      <a:pPr algn="ctr">
                        <a:lnSpc>
                          <a:spcPct val="150000"/>
                        </a:lnSpc>
                        <a:spcAft>
                          <a:spcPts val="0"/>
                        </a:spcAft>
                      </a:pPr>
                      <a:r>
                        <a:rPr lang="en-US" sz="1200" kern="100">
                          <a:effectLst/>
                        </a:rPr>
                        <a:t>10-fold cv</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6.1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200" kern="100">
                          <a:effectLst/>
                        </a:rPr>
                        <a:t>0.7378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dirty="0">
                          <a:effectLst/>
                        </a:rPr>
                        <a:t> </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005018625"/>
                  </a:ext>
                </a:extLst>
              </a:tr>
            </a:tbl>
          </a:graphicData>
        </a:graphic>
      </p:graphicFrame>
      <p:sp>
        <p:nvSpPr>
          <p:cNvPr id="27" name="矩形 26"/>
          <p:cNvSpPr/>
          <p:nvPr/>
        </p:nvSpPr>
        <p:spPr>
          <a:xfrm>
            <a:off x="3642597" y="6419573"/>
            <a:ext cx="4403770" cy="338554"/>
          </a:xfrm>
          <a:prstGeom prst="rect">
            <a:avLst/>
          </a:prstGeom>
        </p:spPr>
        <p:txBody>
          <a:bodyPr wrap="none">
            <a:spAutoFit/>
          </a:bodyPr>
          <a:lstStyle/>
          <a:p>
            <a:r>
              <a:rPr lang="zh-TW" altLang="zh-TW" sz="1600" dirty="0">
                <a:latin typeface="Times New Roman" panose="02020603050405020304" pitchFamily="18" charset="0"/>
                <a:ea typeface="標楷體" panose="03000509000000000000" pitchFamily="65" charset="-120"/>
                <a:cs typeface="Times New Roman" panose="02020603050405020304" pitchFamily="18" charset="0"/>
              </a:rPr>
              <a:t>十折交叉驗證</a:t>
            </a:r>
            <a:r>
              <a:rPr lang="zh-TW" altLang="zh-TW" sz="1600" dirty="0" smtClean="0">
                <a:latin typeface="Times New Roman" panose="02020603050405020304" pitchFamily="18" charset="0"/>
                <a:ea typeface="標楷體" panose="03000509000000000000" pitchFamily="65" charset="-120"/>
                <a:cs typeface="Times New Roman" panose="02020603050405020304" pitchFamily="18" charset="0"/>
              </a:rPr>
              <a:t>結果</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400" dirty="0">
                <a:latin typeface="Times New Roman" panose="02020603050405020304" pitchFamily="18" charset="0"/>
                <a:ea typeface="標楷體" panose="03000509000000000000" pitchFamily="65" charset="-120"/>
                <a:cs typeface="Times New Roman" panose="02020603050405020304" pitchFamily="18" charset="0"/>
              </a:rPr>
              <a:t>實際排名：</a:t>
            </a:r>
            <a:r>
              <a:rPr lang="en-US" altLang="zh-TW" sz="1400" dirty="0">
                <a:latin typeface="Times New Roman" panose="02020603050405020304" pitchFamily="18" charset="0"/>
                <a:ea typeface="標楷體" panose="03000509000000000000" pitchFamily="65" charset="-120"/>
                <a:cs typeface="Times New Roman" panose="02020603050405020304" pitchFamily="18" charset="0"/>
              </a:rPr>
              <a:t>[1,2,3,4,5,6,7,8,9,10])</a:t>
            </a:r>
            <a:endParaRPr lang="zh-TW" altLang="en-US" sz="1400" dirty="0"/>
          </a:p>
        </p:txBody>
      </p:sp>
    </p:spTree>
    <p:extLst>
      <p:ext uri="{BB962C8B-B14F-4D97-AF65-F5344CB8AC3E}">
        <p14:creationId xmlns:p14="http://schemas.microsoft.com/office/powerpoint/2010/main" val="10929701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34</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42597" y="453876"/>
            <a:ext cx="3647144"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線性規劃</a:t>
            </a:r>
            <a:r>
              <a:rPr lang="zh-TW" altLang="en-US" sz="2000" b="1" dirty="0">
                <a:latin typeface="標楷體" panose="03000509000000000000" pitchFamily="65" charset="-120"/>
                <a:ea typeface="標楷體" panose="03000509000000000000" pitchFamily="65" charset="-120"/>
              </a:rPr>
              <a:t>法</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916553"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324911" y="1616233"/>
            <a:ext cx="1980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本框 386"/>
          <p:cNvSpPr txBox="1"/>
          <p:nvPr/>
        </p:nvSpPr>
        <p:spPr>
          <a:xfrm>
            <a:off x="1288262" y="1099740"/>
            <a:ext cx="2031317"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排名結果驗證</a:t>
            </a:r>
            <a:endParaRPr lang="zh-CN" altLang="en-US" sz="2400" dirty="0">
              <a:solidFill>
                <a:srgbClr val="157E9F"/>
              </a:solidFill>
              <a:latin typeface="標楷體" panose="03000509000000000000" pitchFamily="65" charset="-120"/>
              <a:ea typeface="標楷體" panose="03000509000000000000" pitchFamily="65" charset="-120"/>
            </a:endParaRPr>
          </a:p>
        </p:txBody>
      </p:sp>
      <p:grpSp>
        <p:nvGrpSpPr>
          <p:cNvPr id="15" name="Group 398"/>
          <p:cNvGrpSpPr/>
          <p:nvPr/>
        </p:nvGrpSpPr>
        <p:grpSpPr>
          <a:xfrm>
            <a:off x="1320871" y="2145528"/>
            <a:ext cx="391999" cy="405287"/>
            <a:chOff x="209551" y="3594100"/>
            <a:chExt cx="280988" cy="290513"/>
          </a:xfrm>
          <a:solidFill>
            <a:srgbClr val="157E9F"/>
          </a:solidFill>
        </p:grpSpPr>
        <p:sp>
          <p:nvSpPr>
            <p:cNvPr id="17"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18"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19" name="矩形 18"/>
          <p:cNvSpPr/>
          <p:nvPr/>
        </p:nvSpPr>
        <p:spPr>
          <a:xfrm>
            <a:off x="1837280" y="2132727"/>
            <a:ext cx="3209533" cy="430887"/>
          </a:xfrm>
          <a:prstGeom prst="rect">
            <a:avLst/>
          </a:prstGeom>
        </p:spPr>
        <p:txBody>
          <a:bodyPr wrap="none">
            <a:spAutoFit/>
          </a:bodyPr>
          <a:lstStyle/>
          <a:p>
            <a:r>
              <a:rPr lang="zh-TW" altLang="en-US" sz="2200" dirty="0">
                <a:latin typeface="Times New Roman" panose="02020603050405020304" pitchFamily="18" charset="0"/>
                <a:ea typeface="標楷體" panose="03000509000000000000" pitchFamily="65" charset="-120"/>
              </a:rPr>
              <a:t>加入</a:t>
            </a:r>
            <a:r>
              <a:rPr lang="zh-TW" altLang="en-US" sz="2200" dirty="0" smtClean="0">
                <a:latin typeface="Times New Roman" panose="02020603050405020304" pitchFamily="18" charset="0"/>
                <a:ea typeface="標楷體" panose="03000509000000000000" pitchFamily="65" charset="-120"/>
              </a:rPr>
              <a:t>其他</a:t>
            </a:r>
            <a:r>
              <a:rPr lang="en-US" altLang="zh-TW" sz="2200" dirty="0" smtClean="0">
                <a:latin typeface="Times New Roman" panose="02020603050405020304" pitchFamily="18" charset="0"/>
                <a:ea typeface="標楷體" panose="03000509000000000000" pitchFamily="65" charset="-120"/>
              </a:rPr>
              <a:t>google</a:t>
            </a:r>
            <a:r>
              <a:rPr lang="zh-TW" altLang="en-US" sz="2200" dirty="0" smtClean="0">
                <a:latin typeface="Times New Roman" panose="02020603050405020304" pitchFamily="18" charset="0"/>
                <a:ea typeface="標楷體" panose="03000509000000000000" pitchFamily="65" charset="-120"/>
              </a:rPr>
              <a:t>知名</a:t>
            </a:r>
            <a:r>
              <a:rPr lang="zh-TW" altLang="en-US" sz="2200" dirty="0">
                <a:latin typeface="Times New Roman" panose="02020603050405020304" pitchFamily="18" charset="0"/>
                <a:ea typeface="標楷體" panose="03000509000000000000" pitchFamily="65" charset="-120"/>
              </a:rPr>
              <a:t>店家</a:t>
            </a:r>
          </a:p>
        </p:txBody>
      </p:sp>
      <p:sp>
        <p:nvSpPr>
          <p:cNvPr id="25" name="TextBox 36"/>
          <p:cNvSpPr txBox="1">
            <a:spLocks noChangeArrowheads="1"/>
          </p:cNvSpPr>
          <p:nvPr/>
        </p:nvSpPr>
        <p:spPr bwMode="auto">
          <a:xfrm>
            <a:off x="1548983" y="2604727"/>
            <a:ext cx="5734339"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menu</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美食誌</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top10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餐廳在</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google</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評論</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中具有</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1000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則以上的評論以及</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4.0</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以上的評分</a:t>
            </a:r>
          </a:p>
        </p:txBody>
      </p:sp>
      <p:graphicFrame>
        <p:nvGraphicFramePr>
          <p:cNvPr id="11" name="表格 10"/>
          <p:cNvGraphicFramePr>
            <a:graphicFrameLocks noGrp="1"/>
          </p:cNvGraphicFramePr>
          <p:nvPr>
            <p:extLst>
              <p:ext uri="{D42A27DB-BD31-4B8C-83A1-F6EECF244321}">
                <p14:modId xmlns:p14="http://schemas.microsoft.com/office/powerpoint/2010/main" val="2273554517"/>
              </p:ext>
            </p:extLst>
          </p:nvPr>
        </p:nvGraphicFramePr>
        <p:xfrm>
          <a:off x="7505016" y="130691"/>
          <a:ext cx="4094127" cy="6433925"/>
        </p:xfrm>
        <a:graphic>
          <a:graphicData uri="http://schemas.openxmlformats.org/drawingml/2006/table">
            <a:tbl>
              <a:tblPr firstRow="1" firstCol="1" bandRow="1">
                <a:tableStyleId>{5C22544A-7EE6-4342-B048-85BDC9FD1C3A}</a:tableStyleId>
              </a:tblPr>
              <a:tblGrid>
                <a:gridCol w="1057803">
                  <a:extLst>
                    <a:ext uri="{9D8B030D-6E8A-4147-A177-3AD203B41FA5}">
                      <a16:colId xmlns:a16="http://schemas.microsoft.com/office/drawing/2014/main" val="832819889"/>
                    </a:ext>
                  </a:extLst>
                </a:gridCol>
                <a:gridCol w="1059796">
                  <a:extLst>
                    <a:ext uri="{9D8B030D-6E8A-4147-A177-3AD203B41FA5}">
                      <a16:colId xmlns:a16="http://schemas.microsoft.com/office/drawing/2014/main" val="3369405372"/>
                    </a:ext>
                  </a:extLst>
                </a:gridCol>
                <a:gridCol w="706366">
                  <a:extLst>
                    <a:ext uri="{9D8B030D-6E8A-4147-A177-3AD203B41FA5}">
                      <a16:colId xmlns:a16="http://schemas.microsoft.com/office/drawing/2014/main" val="4020225455"/>
                    </a:ext>
                  </a:extLst>
                </a:gridCol>
                <a:gridCol w="706865">
                  <a:extLst>
                    <a:ext uri="{9D8B030D-6E8A-4147-A177-3AD203B41FA5}">
                      <a16:colId xmlns:a16="http://schemas.microsoft.com/office/drawing/2014/main" val="3123009305"/>
                    </a:ext>
                  </a:extLst>
                </a:gridCol>
                <a:gridCol w="563297">
                  <a:extLst>
                    <a:ext uri="{9D8B030D-6E8A-4147-A177-3AD203B41FA5}">
                      <a16:colId xmlns:a16="http://schemas.microsoft.com/office/drawing/2014/main" val="969092377"/>
                    </a:ext>
                  </a:extLst>
                </a:gridCol>
              </a:tblGrid>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Menu</a:t>
                      </a:r>
                      <a:r>
                        <a:rPr lang="zh-TW" sz="1050" kern="0">
                          <a:effectLst/>
                          <a:latin typeface="標楷體" panose="03000509000000000000" pitchFamily="65" charset="-120"/>
                          <a:ea typeface="標楷體" panose="03000509000000000000" pitchFamily="65" charset="-120"/>
                        </a:rPr>
                        <a:t>美食誌排名</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餐廳名稱</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排名</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排名分數</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評論數量</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996015732"/>
                  </a:ext>
                </a:extLst>
              </a:tr>
              <a:tr h="466761">
                <a:tc>
                  <a:txBody>
                    <a:bodyPr/>
                    <a:lstStyle/>
                    <a:p>
                      <a:pPr algn="ctr">
                        <a:lnSpc>
                          <a:spcPct val="150000"/>
                        </a:lnSpc>
                        <a:spcAft>
                          <a:spcPts val="0"/>
                        </a:spcAft>
                      </a:pPr>
                      <a:r>
                        <a:rPr lang="zh-TW" sz="1050" kern="0" dirty="0">
                          <a:effectLst/>
                          <a:latin typeface="標楷體" panose="03000509000000000000" pitchFamily="65" charset="-120"/>
                          <a:ea typeface="標楷體" panose="03000509000000000000" pitchFamily="65" charset="-120"/>
                        </a:rPr>
                        <a:t>第</a:t>
                      </a:r>
                      <a:r>
                        <a:rPr lang="en-US" sz="1050" kern="0" dirty="0">
                          <a:effectLst/>
                          <a:latin typeface="標楷體" panose="03000509000000000000" pitchFamily="65" charset="-120"/>
                          <a:ea typeface="標楷體" panose="03000509000000000000" pitchFamily="65" charset="-120"/>
                        </a:rPr>
                        <a:t>1</a:t>
                      </a:r>
                      <a:r>
                        <a:rPr lang="zh-TW" sz="1050" kern="0" dirty="0">
                          <a:effectLst/>
                          <a:latin typeface="標楷體" panose="03000509000000000000" pitchFamily="65" charset="-120"/>
                          <a:ea typeface="標楷體" panose="03000509000000000000" pitchFamily="65" charset="-120"/>
                        </a:rPr>
                        <a:t>名</a:t>
                      </a:r>
                      <a:endParaRPr lang="zh-TW" sz="10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懷舊小棧</a:t>
                      </a:r>
                      <a:r>
                        <a:rPr lang="en-US" sz="1050" kern="0">
                          <a:effectLst/>
                          <a:latin typeface="標楷體" panose="03000509000000000000" pitchFamily="65" charset="-120"/>
                          <a:ea typeface="標楷體" panose="03000509000000000000" pitchFamily="65" charset="-120"/>
                        </a:rPr>
                        <a:t> - </a:t>
                      </a:r>
                      <a:r>
                        <a:rPr lang="zh-TW" sz="1050" kern="0">
                          <a:effectLst/>
                          <a:latin typeface="標楷體" panose="03000509000000000000" pitchFamily="65" charset="-120"/>
                          <a:ea typeface="標楷體" panose="03000509000000000000" pitchFamily="65" charset="-120"/>
                        </a:rPr>
                        <a:t>五妃廟口豆腐冰</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2</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0.36249</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462006811"/>
                  </a:ext>
                </a:extLst>
              </a:tr>
              <a:tr h="218854">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第</a:t>
                      </a:r>
                      <a:r>
                        <a:rPr lang="en-US" sz="1050" kern="0">
                          <a:effectLst/>
                          <a:latin typeface="標楷體" panose="03000509000000000000" pitchFamily="65" charset="-120"/>
                          <a:ea typeface="標楷體" panose="03000509000000000000" pitchFamily="65" charset="-120"/>
                        </a:rPr>
                        <a:t>2</a:t>
                      </a:r>
                      <a:r>
                        <a:rPr lang="zh-TW" sz="1050" kern="0">
                          <a:effectLst/>
                          <a:latin typeface="標楷體" panose="03000509000000000000" pitchFamily="65" charset="-120"/>
                          <a:ea typeface="標楷體" panose="03000509000000000000" pitchFamily="65" charset="-120"/>
                        </a:rPr>
                        <a:t>名</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清水堂</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3</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0.35231</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519381501"/>
                  </a:ext>
                </a:extLst>
              </a:tr>
              <a:tr h="218854">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第</a:t>
                      </a:r>
                      <a:r>
                        <a:rPr lang="en-US" sz="1050" kern="0">
                          <a:effectLst/>
                          <a:latin typeface="標楷體" panose="03000509000000000000" pitchFamily="65" charset="-120"/>
                          <a:ea typeface="標楷體" panose="03000509000000000000" pitchFamily="65" charset="-120"/>
                        </a:rPr>
                        <a:t>3</a:t>
                      </a:r>
                      <a:r>
                        <a:rPr lang="zh-TW" sz="1050" kern="0">
                          <a:effectLst/>
                          <a:latin typeface="標楷體" panose="03000509000000000000" pitchFamily="65" charset="-120"/>
                          <a:ea typeface="標楷體" panose="03000509000000000000" pitchFamily="65" charset="-120"/>
                        </a:rPr>
                        <a:t>名</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春美冰菓室</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5</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0.28869</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1693342658"/>
                  </a:ext>
                </a:extLst>
              </a:tr>
              <a:tr h="218854">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第</a:t>
                      </a:r>
                      <a:r>
                        <a:rPr lang="en-US" sz="1050" kern="0">
                          <a:effectLst/>
                          <a:latin typeface="標楷體" panose="03000509000000000000" pitchFamily="65" charset="-120"/>
                          <a:ea typeface="標楷體" panose="03000509000000000000" pitchFamily="65" charset="-120"/>
                        </a:rPr>
                        <a:t>4</a:t>
                      </a:r>
                      <a:r>
                        <a:rPr lang="zh-TW" sz="1050" kern="0">
                          <a:effectLst/>
                          <a:latin typeface="標楷體" panose="03000509000000000000" pitchFamily="65" charset="-120"/>
                          <a:ea typeface="標楷體" panose="03000509000000000000" pitchFamily="65" charset="-120"/>
                        </a:rPr>
                        <a:t>名</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朝日夫婦</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4</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0.30571</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1154466651"/>
                  </a:ext>
                </a:extLst>
              </a:tr>
              <a:tr h="218854">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第</a:t>
                      </a:r>
                      <a:r>
                        <a:rPr lang="en-US" sz="1050" kern="0">
                          <a:effectLst/>
                          <a:latin typeface="標楷體" panose="03000509000000000000" pitchFamily="65" charset="-120"/>
                          <a:ea typeface="標楷體" panose="03000509000000000000" pitchFamily="65" charset="-120"/>
                        </a:rPr>
                        <a:t>5</a:t>
                      </a:r>
                      <a:r>
                        <a:rPr lang="zh-TW" sz="1050" kern="0">
                          <a:effectLst/>
                          <a:latin typeface="標楷體" panose="03000509000000000000" pitchFamily="65" charset="-120"/>
                          <a:ea typeface="標楷體" panose="03000509000000000000" pitchFamily="65" charset="-120"/>
                        </a:rPr>
                        <a:t>名</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en-US" sz="1050" kern="0">
                          <a:effectLst/>
                          <a:latin typeface="標楷體" panose="03000509000000000000" pitchFamily="65" charset="-120"/>
                          <a:ea typeface="標楷體" panose="03000509000000000000" pitchFamily="65" charset="-120"/>
                        </a:rPr>
                        <a:t>Kinber </a:t>
                      </a:r>
                      <a:r>
                        <a:rPr lang="zh-TW" sz="1050" kern="0">
                          <a:effectLst/>
                          <a:latin typeface="標楷體" panose="03000509000000000000" pitchFamily="65" charset="-120"/>
                          <a:ea typeface="標楷體" panose="03000509000000000000" pitchFamily="65" charset="-120"/>
                        </a:rPr>
                        <a:t>金帛手製</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20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0.15646</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872937197"/>
                  </a:ext>
                </a:extLst>
              </a:tr>
              <a:tr h="466761">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第</a:t>
                      </a:r>
                      <a:r>
                        <a:rPr lang="en-US" sz="1050" kern="0">
                          <a:effectLst/>
                          <a:latin typeface="標楷體" panose="03000509000000000000" pitchFamily="65" charset="-120"/>
                          <a:ea typeface="標楷體" panose="03000509000000000000" pitchFamily="65" charset="-120"/>
                        </a:rPr>
                        <a:t>6</a:t>
                      </a:r>
                      <a:r>
                        <a:rPr lang="zh-TW" sz="1050" kern="0">
                          <a:effectLst/>
                          <a:latin typeface="標楷體" panose="03000509000000000000" pitchFamily="65" charset="-120"/>
                          <a:ea typeface="標楷體" panose="03000509000000000000" pitchFamily="65" charset="-120"/>
                        </a:rPr>
                        <a:t>名</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en-US" sz="1050" kern="0">
                          <a:effectLst/>
                          <a:latin typeface="標楷體" panose="03000509000000000000" pitchFamily="65" charset="-120"/>
                          <a:ea typeface="標楷體" panose="03000509000000000000" pitchFamily="65" charset="-120"/>
                        </a:rPr>
                        <a:t>Lindaogebia </a:t>
                      </a:r>
                      <a:r>
                        <a:rPr lang="zh-TW" sz="1050" kern="0">
                          <a:effectLst/>
                          <a:latin typeface="標楷體" panose="03000509000000000000" pitchFamily="65" charset="-120"/>
                          <a:ea typeface="標楷體" panose="03000509000000000000" pitchFamily="65" charset="-120"/>
                        </a:rPr>
                        <a:t>你家隔壁</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7</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0.27153</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1572827033"/>
                  </a:ext>
                </a:extLst>
              </a:tr>
              <a:tr h="218854">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第</a:t>
                      </a:r>
                      <a:r>
                        <a:rPr lang="en-US" sz="1050" kern="0">
                          <a:effectLst/>
                          <a:latin typeface="標楷體" panose="03000509000000000000" pitchFamily="65" charset="-120"/>
                          <a:ea typeface="標楷體" panose="03000509000000000000" pitchFamily="65" charset="-120"/>
                        </a:rPr>
                        <a:t>7</a:t>
                      </a:r>
                      <a:r>
                        <a:rPr lang="zh-TW" sz="1050" kern="0">
                          <a:effectLst/>
                          <a:latin typeface="標楷體" panose="03000509000000000000" pitchFamily="65" charset="-120"/>
                          <a:ea typeface="標楷體" panose="03000509000000000000" pitchFamily="65" charset="-120"/>
                        </a:rPr>
                        <a:t>名</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御品元冰火湯圓</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8</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0.25955</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3816598631"/>
                  </a:ext>
                </a:extLst>
              </a:tr>
              <a:tr h="218854">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第</a:t>
                      </a:r>
                      <a:r>
                        <a:rPr lang="en-US" sz="1050" kern="0">
                          <a:effectLst/>
                          <a:latin typeface="標楷體" panose="03000509000000000000" pitchFamily="65" charset="-120"/>
                          <a:ea typeface="標楷體" panose="03000509000000000000" pitchFamily="65" charset="-120"/>
                        </a:rPr>
                        <a:t>8</a:t>
                      </a:r>
                      <a:r>
                        <a:rPr lang="zh-TW" sz="1050" kern="0">
                          <a:effectLst/>
                          <a:latin typeface="標楷體" panose="03000509000000000000" pitchFamily="65" charset="-120"/>
                          <a:ea typeface="標楷體" panose="03000509000000000000" pitchFamily="65" charset="-120"/>
                        </a:rPr>
                        <a:t>名</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阿宗芋冰城</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15</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0.2113</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1765069284"/>
                  </a:ext>
                </a:extLst>
              </a:tr>
              <a:tr h="218854">
                <a:tc>
                  <a:txBody>
                    <a:bodyPr/>
                    <a:lstStyle/>
                    <a:p>
                      <a:pPr algn="ctr">
                        <a:lnSpc>
                          <a:spcPct val="150000"/>
                        </a:lnSpc>
                        <a:spcAft>
                          <a:spcPts val="0"/>
                        </a:spcAft>
                      </a:pPr>
                      <a:r>
                        <a:rPr lang="zh-TW" sz="1050" kern="0">
                          <a:effectLst/>
                          <a:latin typeface="標楷體" panose="03000509000000000000" pitchFamily="65" charset="-120"/>
                          <a:ea typeface="標楷體" panose="03000509000000000000" pitchFamily="65" charset="-120"/>
                        </a:rPr>
                        <a:t>第</a:t>
                      </a:r>
                      <a:r>
                        <a:rPr lang="en-US" sz="1050" kern="0">
                          <a:effectLst/>
                          <a:latin typeface="標楷體" panose="03000509000000000000" pitchFamily="65" charset="-120"/>
                          <a:ea typeface="標楷體" panose="03000509000000000000" pitchFamily="65" charset="-120"/>
                        </a:rPr>
                        <a:t>9</a:t>
                      </a:r>
                      <a:r>
                        <a:rPr lang="zh-TW" sz="1050" kern="0">
                          <a:effectLst/>
                          <a:latin typeface="標楷體" panose="03000509000000000000" pitchFamily="65" charset="-120"/>
                          <a:ea typeface="標楷體" panose="03000509000000000000" pitchFamily="65" charset="-120"/>
                        </a:rPr>
                        <a:t>名</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有春冰菓室</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6</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0.28495</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3301897325"/>
                  </a:ext>
                </a:extLst>
              </a:tr>
              <a:tr h="218854">
                <a:tc>
                  <a:txBody>
                    <a:bodyPr/>
                    <a:lstStyle/>
                    <a:p>
                      <a:pPr algn="ctr">
                        <a:lnSpc>
                          <a:spcPct val="150000"/>
                        </a:lnSpc>
                        <a:spcAft>
                          <a:spcPts val="0"/>
                        </a:spcAft>
                      </a:pPr>
                      <a:r>
                        <a:rPr lang="zh-TW" sz="1050" kern="0" dirty="0">
                          <a:effectLst/>
                          <a:latin typeface="標楷體" panose="03000509000000000000" pitchFamily="65" charset="-120"/>
                          <a:ea typeface="標楷體" panose="03000509000000000000" pitchFamily="65" charset="-120"/>
                        </a:rPr>
                        <a:t>第</a:t>
                      </a:r>
                      <a:r>
                        <a:rPr lang="en-US" sz="1050" kern="0" dirty="0">
                          <a:effectLst/>
                          <a:latin typeface="標楷體" panose="03000509000000000000" pitchFamily="65" charset="-120"/>
                          <a:ea typeface="標楷體" panose="03000509000000000000" pitchFamily="65" charset="-120"/>
                        </a:rPr>
                        <a:t>10</a:t>
                      </a:r>
                      <a:r>
                        <a:rPr lang="zh-TW" sz="1050" kern="0" dirty="0">
                          <a:effectLst/>
                          <a:latin typeface="標楷體" panose="03000509000000000000" pitchFamily="65" charset="-120"/>
                          <a:ea typeface="標楷體" panose="03000509000000000000" pitchFamily="65" charset="-120"/>
                        </a:rPr>
                        <a:t>名</a:t>
                      </a:r>
                      <a:endParaRPr lang="zh-TW" sz="10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桑原商店</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22</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0.14217</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1532809523"/>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阿爸の芋圓</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1</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0.38321</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3919580177"/>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好想吃冰</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18</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0.17878</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3665178408"/>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大方冰品</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13</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0.22469</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137</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2258698538"/>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dirty="0">
                          <a:effectLst/>
                          <a:latin typeface="標楷體" panose="03000509000000000000" pitchFamily="65" charset="-120"/>
                          <a:ea typeface="標楷體" panose="03000509000000000000" pitchFamily="65" charset="-120"/>
                        </a:rPr>
                        <a:t>冰島雪花妹</a:t>
                      </a:r>
                      <a:endParaRPr lang="zh-TW" sz="10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24</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dirty="0">
                          <a:effectLst/>
                          <a:latin typeface="標楷體" panose="03000509000000000000" pitchFamily="65" charset="-120"/>
                          <a:ea typeface="標楷體" panose="03000509000000000000" pitchFamily="65" charset="-120"/>
                        </a:rPr>
                        <a:t>0.11007</a:t>
                      </a:r>
                      <a:endParaRPr lang="zh-TW" sz="10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81</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2381878292"/>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建中黑砂糖刨冰</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19</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0.16485</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139</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3315773306"/>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建華冰店</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10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0.25015</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73643456"/>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雪王冰淇淋</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11</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0.22982</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3447290009"/>
                  </a:ext>
                </a:extLst>
              </a:tr>
              <a:tr h="466761">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涼心冰店</a:t>
                      </a:r>
                      <a:r>
                        <a:rPr lang="en-US" sz="1050" kern="0">
                          <a:effectLst/>
                          <a:latin typeface="標楷體" panose="03000509000000000000" pitchFamily="65" charset="-120"/>
                          <a:ea typeface="標楷體" panose="03000509000000000000" pitchFamily="65" charset="-120"/>
                        </a:rPr>
                        <a:t>(</a:t>
                      </a:r>
                      <a:r>
                        <a:rPr lang="zh-TW" sz="1050" kern="0">
                          <a:effectLst/>
                          <a:latin typeface="標楷體" panose="03000509000000000000" pitchFamily="65" charset="-120"/>
                          <a:ea typeface="標楷體" panose="03000509000000000000" pitchFamily="65" charset="-120"/>
                        </a:rPr>
                        <a:t>黑店冰店</a:t>
                      </a: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17</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0.1973</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148</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869563135"/>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溝壩清涼冰店</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9</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0.2585</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146</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3121155573"/>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慢食堂</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14</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0.22078</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149</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1741641294"/>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新建利冰店</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12</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0.22515</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148</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2272617157"/>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剛好冰果室</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16</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0.20883</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641928298"/>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西門町芒菓冰</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23</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0.11508</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150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511704344"/>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船來雪淇淋</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25</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0.08057</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140</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3943575866"/>
                  </a:ext>
                </a:extLst>
              </a:tr>
              <a:tr h="218854">
                <a:tc>
                  <a:txBody>
                    <a:bodyPr/>
                    <a:lstStyle/>
                    <a:p>
                      <a:pPr algn="ctr">
                        <a:lnSpc>
                          <a:spcPct val="150000"/>
                        </a:lnSpc>
                        <a:spcAft>
                          <a:spcPts val="0"/>
                        </a:spcAft>
                      </a:pPr>
                      <a:r>
                        <a:rPr lang="en-US" sz="1050" kern="0">
                          <a:effectLst/>
                          <a:latin typeface="標楷體" panose="03000509000000000000" pitchFamily="65" charset="-120"/>
                          <a:ea typeface="標楷體" panose="03000509000000000000" pitchFamily="65" charset="-120"/>
                        </a:rPr>
                        <a:t>-</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nSpc>
                          <a:spcPct val="150000"/>
                        </a:lnSpc>
                        <a:spcAft>
                          <a:spcPts val="0"/>
                        </a:spcAft>
                      </a:pPr>
                      <a:r>
                        <a:rPr lang="zh-TW" sz="1050" kern="0">
                          <a:effectLst/>
                          <a:latin typeface="標楷體" panose="03000509000000000000" pitchFamily="65" charset="-120"/>
                          <a:ea typeface="標楷體" panose="03000509000000000000" pitchFamily="65" charset="-120"/>
                        </a:rPr>
                        <a:t>豐春冰菓店</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100">
                          <a:effectLst/>
                          <a:latin typeface="標楷體" panose="03000509000000000000" pitchFamily="65" charset="-120"/>
                          <a:ea typeface="標楷體" panose="03000509000000000000" pitchFamily="65" charset="-120"/>
                        </a:rPr>
                        <a:t>21</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tc>
                <a:tc>
                  <a:txBody>
                    <a:bodyPr/>
                    <a:lstStyle/>
                    <a:p>
                      <a:pPr algn="r">
                        <a:lnSpc>
                          <a:spcPct val="150000"/>
                        </a:lnSpc>
                        <a:spcAft>
                          <a:spcPts val="0"/>
                        </a:spcAft>
                      </a:pPr>
                      <a:r>
                        <a:rPr lang="en-US" sz="1050" kern="0">
                          <a:effectLst/>
                          <a:latin typeface="標楷體" panose="03000509000000000000" pitchFamily="65" charset="-120"/>
                          <a:ea typeface="標楷體" panose="03000509000000000000" pitchFamily="65" charset="-120"/>
                        </a:rPr>
                        <a:t>0.15032</a:t>
                      </a:r>
                      <a:endParaRPr lang="zh-TW" sz="10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tc>
                  <a:txBody>
                    <a:bodyPr/>
                    <a:lstStyle/>
                    <a:p>
                      <a:pPr algn="r">
                        <a:lnSpc>
                          <a:spcPct val="150000"/>
                        </a:lnSpc>
                        <a:spcAft>
                          <a:spcPts val="0"/>
                        </a:spcAft>
                      </a:pPr>
                      <a:r>
                        <a:rPr lang="en-US" sz="1050" kern="0" dirty="0">
                          <a:effectLst/>
                          <a:latin typeface="標楷體" panose="03000509000000000000" pitchFamily="65" charset="-120"/>
                          <a:ea typeface="標楷體" panose="03000509000000000000" pitchFamily="65" charset="-120"/>
                        </a:rPr>
                        <a:t>150</a:t>
                      </a:r>
                      <a:endParaRPr lang="zh-TW" sz="10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1018" marR="11018" marT="0" marB="0" anchor="ctr"/>
                </a:tc>
                <a:extLst>
                  <a:ext uri="{0D108BD9-81ED-4DB2-BD59-A6C34878D82A}">
                    <a16:rowId xmlns:a16="http://schemas.microsoft.com/office/drawing/2014/main" val="769336800"/>
                  </a:ext>
                </a:extLst>
              </a:tr>
            </a:tbl>
          </a:graphicData>
        </a:graphic>
      </p:graphicFrame>
      <p:sp>
        <p:nvSpPr>
          <p:cNvPr id="12" name="矩形 11"/>
          <p:cNvSpPr/>
          <p:nvPr/>
        </p:nvSpPr>
        <p:spPr>
          <a:xfrm>
            <a:off x="7636836" y="6532963"/>
            <a:ext cx="3877985" cy="338554"/>
          </a:xfrm>
          <a:prstGeom prst="rect">
            <a:avLst/>
          </a:prstGeom>
        </p:spPr>
        <p:txBody>
          <a:bodyPr wrap="none">
            <a:spAutoFit/>
          </a:bodyPr>
          <a:lstStyle/>
          <a:p>
            <a:r>
              <a:rPr lang="zh-TW" altLang="en-US" sz="1600" dirty="0">
                <a:ea typeface="標楷體" panose="03000509000000000000" pitchFamily="65" charset="-120"/>
                <a:cs typeface="Times New Roman" panose="02020603050405020304" pitchFamily="18" charset="0"/>
              </a:rPr>
              <a:t>冰品類別加入其他知名店家後的驗證結果</a:t>
            </a:r>
            <a:endParaRPr lang="zh-TW" altLang="en-US" sz="1600" dirty="0"/>
          </a:p>
        </p:txBody>
      </p:sp>
      <p:sp>
        <p:nvSpPr>
          <p:cNvPr id="21" name="矩形 20"/>
          <p:cNvSpPr/>
          <p:nvPr/>
        </p:nvSpPr>
        <p:spPr>
          <a:xfrm>
            <a:off x="7505016" y="1459725"/>
            <a:ext cx="4118267" cy="28796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7492945" y="2808231"/>
            <a:ext cx="4118267" cy="26694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7492945" y="2380285"/>
            <a:ext cx="4118267" cy="23285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6439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35</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347841"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756199" y="1616233"/>
            <a:ext cx="102966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文本框 386"/>
          <p:cNvSpPr txBox="1"/>
          <p:nvPr/>
        </p:nvSpPr>
        <p:spPr>
          <a:xfrm>
            <a:off x="719550" y="1099740"/>
            <a:ext cx="1107988" cy="572460"/>
          </a:xfrm>
          <a:prstGeom prst="rect">
            <a:avLst/>
          </a:prstGeom>
          <a:noFill/>
        </p:spPr>
        <p:txBody>
          <a:bodyPr wrap="none" lIns="91436" tIns="45718" rIns="91436" bIns="45718" rtlCol="0">
            <a:spAutoFit/>
          </a:bodyPr>
          <a:lstStyle/>
          <a:p>
            <a:pPr>
              <a:lnSpc>
                <a:spcPct val="130000"/>
              </a:lnSpc>
            </a:pPr>
            <a:r>
              <a:rPr lang="zh-TW" altLang="en-US" sz="2400" dirty="0" smtClean="0">
                <a:solidFill>
                  <a:srgbClr val="157E9F"/>
                </a:solidFill>
                <a:latin typeface="標楷體" panose="03000509000000000000" pitchFamily="65" charset="-120"/>
                <a:ea typeface="標楷體" panose="03000509000000000000" pitchFamily="65" charset="-120"/>
              </a:rPr>
              <a:t>資料集</a:t>
            </a:r>
            <a:endParaRPr lang="zh-CN" altLang="en-US" sz="2400" dirty="0">
              <a:solidFill>
                <a:srgbClr val="157E9F"/>
              </a:solidFill>
              <a:latin typeface="標楷體" panose="03000509000000000000" pitchFamily="65" charset="-120"/>
              <a:ea typeface="標楷體" panose="03000509000000000000" pitchFamily="65" charset="-120"/>
            </a:endParaRPr>
          </a:p>
        </p:txBody>
      </p:sp>
      <p:sp>
        <p:nvSpPr>
          <p:cNvPr id="15" name="矩形 14"/>
          <p:cNvSpPr/>
          <p:nvPr/>
        </p:nvSpPr>
        <p:spPr>
          <a:xfrm>
            <a:off x="3620036" y="453869"/>
            <a:ext cx="4668941" cy="400105"/>
          </a:xfrm>
          <a:prstGeom prst="rect">
            <a:avLst/>
          </a:prstGeom>
        </p:spPr>
        <p:txBody>
          <a:bodyPr wrap="squar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機器學習</a:t>
            </a:r>
            <a:r>
              <a:rPr lang="zh-TW" altLang="en-US" sz="2000" b="1" dirty="0">
                <a:latin typeface="標楷體" panose="03000509000000000000" pitchFamily="65" charset="-120"/>
                <a:ea typeface="標楷體" panose="03000509000000000000" pitchFamily="65" charset="-120"/>
              </a:rPr>
              <a:t>分類演算法</a:t>
            </a:r>
          </a:p>
        </p:txBody>
      </p:sp>
      <p:graphicFrame>
        <p:nvGraphicFramePr>
          <p:cNvPr id="17" name="表格 16"/>
          <p:cNvGraphicFramePr>
            <a:graphicFrameLocks noGrp="1"/>
          </p:cNvGraphicFramePr>
          <p:nvPr>
            <p:extLst>
              <p:ext uri="{D42A27DB-BD31-4B8C-83A1-F6EECF244321}">
                <p14:modId xmlns:p14="http://schemas.microsoft.com/office/powerpoint/2010/main" val="2564319056"/>
              </p:ext>
            </p:extLst>
          </p:nvPr>
        </p:nvGraphicFramePr>
        <p:xfrm>
          <a:off x="4878717" y="1008296"/>
          <a:ext cx="7075541" cy="1775280"/>
        </p:xfrm>
        <a:graphic>
          <a:graphicData uri="http://schemas.openxmlformats.org/drawingml/2006/table">
            <a:tbl>
              <a:tblPr>
                <a:tableStyleId>{5940675A-B579-460E-94D1-54222C63F5DA}</a:tableStyleId>
              </a:tblPr>
              <a:tblGrid>
                <a:gridCol w="360000">
                  <a:extLst>
                    <a:ext uri="{9D8B030D-6E8A-4147-A177-3AD203B41FA5}">
                      <a16:colId xmlns:a16="http://schemas.microsoft.com/office/drawing/2014/main" val="1415848950"/>
                    </a:ext>
                  </a:extLst>
                </a:gridCol>
                <a:gridCol w="707363">
                  <a:extLst>
                    <a:ext uri="{9D8B030D-6E8A-4147-A177-3AD203B41FA5}">
                      <a16:colId xmlns:a16="http://schemas.microsoft.com/office/drawing/2014/main" val="599351812"/>
                    </a:ext>
                  </a:extLst>
                </a:gridCol>
                <a:gridCol w="707363">
                  <a:extLst>
                    <a:ext uri="{9D8B030D-6E8A-4147-A177-3AD203B41FA5}">
                      <a16:colId xmlns:a16="http://schemas.microsoft.com/office/drawing/2014/main" val="1605993898"/>
                    </a:ext>
                  </a:extLst>
                </a:gridCol>
                <a:gridCol w="707363">
                  <a:extLst>
                    <a:ext uri="{9D8B030D-6E8A-4147-A177-3AD203B41FA5}">
                      <a16:colId xmlns:a16="http://schemas.microsoft.com/office/drawing/2014/main" val="3817996979"/>
                    </a:ext>
                  </a:extLst>
                </a:gridCol>
                <a:gridCol w="707363">
                  <a:extLst>
                    <a:ext uri="{9D8B030D-6E8A-4147-A177-3AD203B41FA5}">
                      <a16:colId xmlns:a16="http://schemas.microsoft.com/office/drawing/2014/main" val="3225082957"/>
                    </a:ext>
                  </a:extLst>
                </a:gridCol>
                <a:gridCol w="707363">
                  <a:extLst>
                    <a:ext uri="{9D8B030D-6E8A-4147-A177-3AD203B41FA5}">
                      <a16:colId xmlns:a16="http://schemas.microsoft.com/office/drawing/2014/main" val="3815560006"/>
                    </a:ext>
                  </a:extLst>
                </a:gridCol>
                <a:gridCol w="707363">
                  <a:extLst>
                    <a:ext uri="{9D8B030D-6E8A-4147-A177-3AD203B41FA5}">
                      <a16:colId xmlns:a16="http://schemas.microsoft.com/office/drawing/2014/main" val="3314352831"/>
                    </a:ext>
                  </a:extLst>
                </a:gridCol>
                <a:gridCol w="707363">
                  <a:extLst>
                    <a:ext uri="{9D8B030D-6E8A-4147-A177-3AD203B41FA5}">
                      <a16:colId xmlns:a16="http://schemas.microsoft.com/office/drawing/2014/main" val="738826205"/>
                    </a:ext>
                  </a:extLst>
                </a:gridCol>
                <a:gridCol w="612000">
                  <a:extLst>
                    <a:ext uri="{9D8B030D-6E8A-4147-A177-3AD203B41FA5}">
                      <a16:colId xmlns:a16="http://schemas.microsoft.com/office/drawing/2014/main" val="911201542"/>
                    </a:ext>
                  </a:extLst>
                </a:gridCol>
                <a:gridCol w="648000">
                  <a:extLst>
                    <a:ext uri="{9D8B030D-6E8A-4147-A177-3AD203B41FA5}">
                      <a16:colId xmlns:a16="http://schemas.microsoft.com/office/drawing/2014/main" val="4026506941"/>
                    </a:ext>
                  </a:extLst>
                </a:gridCol>
                <a:gridCol w="504000">
                  <a:extLst>
                    <a:ext uri="{9D8B030D-6E8A-4147-A177-3AD203B41FA5}">
                      <a16:colId xmlns:a16="http://schemas.microsoft.com/office/drawing/2014/main" val="596412734"/>
                    </a:ext>
                  </a:extLst>
                </a:gridCol>
              </a:tblGrid>
              <a:tr h="602795">
                <a:tc>
                  <a:txBody>
                    <a:bodyPr/>
                    <a:lstStyle/>
                    <a:p>
                      <a:pPr algn="dist"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200" u="none" strike="noStrike" dirty="0" err="1">
                          <a:effectLst/>
                        </a:rPr>
                        <a:t>senti</a:t>
                      </a:r>
                      <a:r>
                        <a:rPr lang="en-US" sz="1200" u="none" strike="noStrike" dirty="0" smtClean="0">
                          <a:effectLst/>
                        </a:rPr>
                        <a:t>_</a:t>
                      </a:r>
                    </a:p>
                    <a:p>
                      <a:pPr algn="ctr" fontAlgn="ctr"/>
                      <a:r>
                        <a:rPr lang="en-US" sz="1200" u="none" strike="noStrike" dirty="0" err="1" smtClean="0">
                          <a:effectLst/>
                        </a:rPr>
                        <a:t>word_cnt</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200" u="none" strike="noStrike" dirty="0" err="1">
                          <a:effectLst/>
                        </a:rPr>
                        <a:t>senti</a:t>
                      </a:r>
                      <a:r>
                        <a:rPr lang="en-US" sz="1200" u="none" strike="noStrike" dirty="0" smtClean="0">
                          <a:effectLst/>
                        </a:rPr>
                        <a:t>_</a:t>
                      </a:r>
                    </a:p>
                    <a:p>
                      <a:pPr algn="ctr" fontAlgn="ctr"/>
                      <a:r>
                        <a:rPr lang="en-US" sz="1200" u="none" strike="noStrike" dirty="0" err="1" smtClean="0">
                          <a:effectLst/>
                        </a:rPr>
                        <a:t>word_cnt_max</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200" u="none" strike="noStrike" dirty="0" err="1">
                          <a:effectLst/>
                        </a:rPr>
                        <a:t>senti</a:t>
                      </a:r>
                      <a:r>
                        <a:rPr lang="en-US" sz="1200" u="none" strike="noStrike" dirty="0" smtClean="0">
                          <a:effectLst/>
                        </a:rPr>
                        <a:t>_</a:t>
                      </a:r>
                    </a:p>
                    <a:p>
                      <a:pPr algn="ctr" fontAlgn="ctr"/>
                      <a:r>
                        <a:rPr lang="en-US" sz="1200" u="none" strike="noStrike" dirty="0" err="1" smtClean="0">
                          <a:effectLst/>
                        </a:rPr>
                        <a:t>word_cnt_mean</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200" u="none" strike="noStrike" dirty="0" err="1">
                          <a:effectLst/>
                        </a:rPr>
                        <a:t>senti</a:t>
                      </a:r>
                      <a:r>
                        <a:rPr lang="en-US" sz="1200" u="none" strike="noStrike" dirty="0" smtClean="0">
                          <a:effectLst/>
                        </a:rPr>
                        <a:t>_</a:t>
                      </a:r>
                    </a:p>
                    <a:p>
                      <a:pPr algn="ctr" fontAlgn="ctr"/>
                      <a:r>
                        <a:rPr lang="en-US" sz="1200" u="none" strike="noStrike" dirty="0" err="1" smtClean="0">
                          <a:effectLst/>
                        </a:rPr>
                        <a:t>word_cnt_median</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200" u="none" strike="noStrike" dirty="0">
                          <a:effectLst/>
                        </a:rPr>
                        <a:t>hashtag</a:t>
                      </a:r>
                      <a:r>
                        <a:rPr lang="en-US" sz="1200" u="none" strike="noStrike" dirty="0" smtClean="0">
                          <a:effectLst/>
                        </a:rPr>
                        <a:t>_</a:t>
                      </a:r>
                    </a:p>
                    <a:p>
                      <a:pPr algn="ctr" fontAlgn="ctr"/>
                      <a:r>
                        <a:rPr lang="en-US" sz="1200" u="none" strike="noStrike" dirty="0" smtClean="0">
                          <a:effectLst/>
                        </a:rPr>
                        <a:t>count_</a:t>
                      </a:r>
                    </a:p>
                    <a:p>
                      <a:pPr algn="ctr" fontAlgn="ctr"/>
                      <a:r>
                        <a:rPr lang="en-US" sz="1200" u="none" strike="noStrike" dirty="0" smtClean="0">
                          <a:effectLst/>
                        </a:rPr>
                        <a:t>mean</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200" u="none" strike="noStrike" dirty="0" err="1">
                          <a:effectLst/>
                        </a:rPr>
                        <a:t>fans_count</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200" u="none" strike="noStrike" dirty="0" err="1">
                          <a:effectLst/>
                        </a:rPr>
                        <a:t>check_list</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200" u="none" strike="noStrike" dirty="0" err="1">
                          <a:effectLst/>
                        </a:rPr>
                        <a:t>like_list</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200" u="none" strike="noStrike" dirty="0" err="1">
                          <a:effectLst/>
                        </a:rPr>
                        <a:t>time_list</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sz="1200" u="none" strike="noStrike" dirty="0">
                          <a:effectLst/>
                        </a:rPr>
                        <a:t>Label</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3430196584"/>
                  </a:ext>
                </a:extLst>
              </a:tr>
              <a:tr h="234497">
                <a:tc>
                  <a:txBody>
                    <a:bodyPr/>
                    <a:lstStyle/>
                    <a:p>
                      <a:pPr algn="dist" fontAlgn="ctr"/>
                      <a:r>
                        <a:rPr lang="en-US" altLang="zh-TW" sz="1200" u="none" strike="noStrike" dirty="0">
                          <a:effectLst/>
                        </a:rPr>
                        <a:t>0</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19</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74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9.79333</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4.8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364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2.888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-2</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1</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3942168089"/>
                  </a:ext>
                </a:extLst>
              </a:tr>
              <a:tr h="234497">
                <a:tc>
                  <a:txBody>
                    <a:bodyPr/>
                    <a:lstStyle/>
                    <a:p>
                      <a:pPr algn="dist" fontAlgn="ctr"/>
                      <a:r>
                        <a:rPr lang="en-US" altLang="zh-TW" sz="1200" u="none" strike="noStrike" dirty="0">
                          <a:effectLst/>
                        </a:rPr>
                        <a:t>1</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74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9.79333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4.8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741</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3.466</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38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-7</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1</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827012175"/>
                  </a:ext>
                </a:extLst>
              </a:tr>
              <a:tr h="234497">
                <a:tc>
                  <a:txBody>
                    <a:bodyPr/>
                    <a:lstStyle/>
                    <a:p>
                      <a:pPr algn="dist" fontAlgn="ctr"/>
                      <a:r>
                        <a:rPr lang="en-US" altLang="zh-TW" sz="1200" u="none" strike="noStrike" dirty="0">
                          <a:effectLst/>
                        </a:rPr>
                        <a:t>2</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1</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74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9.79333</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4.8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349</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2.644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52</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-7</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1</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3527891789"/>
                  </a:ext>
                </a:extLst>
              </a:tr>
              <a:tr h="234497">
                <a:tc>
                  <a:txBody>
                    <a:bodyPr/>
                    <a:lstStyle/>
                    <a:p>
                      <a:pPr algn="dist" fontAlgn="ctr"/>
                      <a:r>
                        <a:rPr lang="en-US" altLang="zh-TW" sz="1200" u="none" strike="noStrike" dirty="0">
                          <a:effectLst/>
                        </a:rPr>
                        <a:t>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74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9.79333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4.8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247</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2.466</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33</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1</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3692664720"/>
                  </a:ext>
                </a:extLst>
              </a:tr>
              <a:tr h="234497">
                <a:tc>
                  <a:txBody>
                    <a:bodyPr/>
                    <a:lstStyle/>
                    <a:p>
                      <a:pPr algn="dist" fontAlgn="ctr"/>
                      <a:r>
                        <a:rPr lang="en-US" altLang="zh-TW" sz="1200" u="none" strike="noStrike" dirty="0">
                          <a:effectLst/>
                        </a:rPr>
                        <a:t>4</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22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74</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9.79333</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a:effectLst/>
                        </a:rPr>
                        <a:t>4.8</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136</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0.366</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-8</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tc>
                  <a:txBody>
                    <a:bodyPr/>
                    <a:lstStyle/>
                    <a:p>
                      <a:pPr algn="ctr" fontAlgn="ctr"/>
                      <a:r>
                        <a:rPr lang="en-US" altLang="zh-TW" sz="1200" u="none" strike="noStrike" dirty="0">
                          <a:effectLst/>
                        </a:rPr>
                        <a:t>1</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6350" marR="6350" marT="6350" marB="0" anchor="ctr"/>
                </a:tc>
                <a:extLst>
                  <a:ext uri="{0D108BD9-81ED-4DB2-BD59-A6C34878D82A}">
                    <a16:rowId xmlns:a16="http://schemas.microsoft.com/office/drawing/2014/main" val="1912786212"/>
                  </a:ext>
                </a:extLst>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4051569301"/>
              </p:ext>
            </p:extLst>
          </p:nvPr>
        </p:nvGraphicFramePr>
        <p:xfrm>
          <a:off x="4878717" y="3068481"/>
          <a:ext cx="6794001" cy="3482619"/>
        </p:xfrm>
        <a:graphic>
          <a:graphicData uri="http://schemas.openxmlformats.org/drawingml/2006/table">
            <a:tbl>
              <a:tblPr firstRow="1" firstCol="1" bandRow="1">
                <a:tableStyleId>{5C22544A-7EE6-4342-B048-85BDC9FD1C3A}</a:tableStyleId>
              </a:tblPr>
              <a:tblGrid>
                <a:gridCol w="2391238">
                  <a:extLst>
                    <a:ext uri="{9D8B030D-6E8A-4147-A177-3AD203B41FA5}">
                      <a16:colId xmlns:a16="http://schemas.microsoft.com/office/drawing/2014/main" val="2893324303"/>
                    </a:ext>
                  </a:extLst>
                </a:gridCol>
                <a:gridCol w="4402763">
                  <a:extLst>
                    <a:ext uri="{9D8B030D-6E8A-4147-A177-3AD203B41FA5}">
                      <a16:colId xmlns:a16="http://schemas.microsoft.com/office/drawing/2014/main" val="2927166523"/>
                    </a:ext>
                  </a:extLst>
                </a:gridCol>
              </a:tblGrid>
              <a:tr h="277508">
                <a:tc>
                  <a:txBody>
                    <a:bodyPr/>
                    <a:lstStyle/>
                    <a:p>
                      <a:pPr>
                        <a:lnSpc>
                          <a:spcPct val="150000"/>
                        </a:lnSpc>
                        <a:spcAft>
                          <a:spcPts val="0"/>
                        </a:spcAft>
                      </a:pPr>
                      <a:r>
                        <a:rPr lang="zh-TW" sz="1250" kern="100">
                          <a:effectLst/>
                          <a:latin typeface="標楷體" panose="03000509000000000000" pitchFamily="65" charset="-120"/>
                          <a:ea typeface="標楷體" panose="03000509000000000000" pitchFamily="65" charset="-120"/>
                        </a:rPr>
                        <a:t>特徵</a:t>
                      </a:r>
                      <a:endParaRPr lang="zh-TW" sz="12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tc>
                <a:tc>
                  <a:txBody>
                    <a:bodyPr/>
                    <a:lstStyle/>
                    <a:p>
                      <a:pPr>
                        <a:lnSpc>
                          <a:spcPct val="150000"/>
                        </a:lnSpc>
                        <a:spcAft>
                          <a:spcPts val="0"/>
                        </a:spcAft>
                      </a:pPr>
                      <a:r>
                        <a:rPr lang="zh-TW" sz="1250" kern="100">
                          <a:effectLst/>
                          <a:latin typeface="標楷體" panose="03000509000000000000" pitchFamily="65" charset="-120"/>
                          <a:ea typeface="標楷體" panose="03000509000000000000" pitchFamily="65" charset="-120"/>
                        </a:rPr>
                        <a:t>生成方式</a:t>
                      </a:r>
                      <a:endParaRPr lang="zh-TW" sz="125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tc>
                <a:extLst>
                  <a:ext uri="{0D108BD9-81ED-4DB2-BD59-A6C34878D82A}">
                    <a16:rowId xmlns:a16="http://schemas.microsoft.com/office/drawing/2014/main" val="2637413237"/>
                  </a:ext>
                </a:extLst>
              </a:tr>
              <a:tr h="449676">
                <a:tc>
                  <a:txBody>
                    <a:bodyPr/>
                    <a:lstStyle/>
                    <a:p>
                      <a:pPr algn="l">
                        <a:lnSpc>
                          <a:spcPct val="150000"/>
                        </a:lnSpc>
                        <a:spcAft>
                          <a:spcPts val="0"/>
                        </a:spcAft>
                      </a:pPr>
                      <a:r>
                        <a:rPr lang="zh-TW" sz="1250" kern="100" dirty="0">
                          <a:effectLst/>
                          <a:latin typeface="標楷體" panose="03000509000000000000" pitchFamily="65" charset="-120"/>
                          <a:ea typeface="標楷體" panose="03000509000000000000" pitchFamily="65" charset="-120"/>
                        </a:rPr>
                        <a:t>情緒詞數量</a:t>
                      </a:r>
                      <a:r>
                        <a:rPr lang="en-US" sz="1250" kern="100" dirty="0">
                          <a:effectLst/>
                          <a:latin typeface="標楷體" panose="03000509000000000000" pitchFamily="65" charset="-120"/>
                          <a:ea typeface="標楷體" panose="03000509000000000000" pitchFamily="65" charset="-120"/>
                        </a:rPr>
                        <a:t>(</a:t>
                      </a:r>
                      <a:r>
                        <a:rPr lang="en-US" sz="1250" kern="100" dirty="0" err="1">
                          <a:effectLst/>
                          <a:latin typeface="標楷體" panose="03000509000000000000" pitchFamily="65" charset="-120"/>
                          <a:ea typeface="標楷體" panose="03000509000000000000" pitchFamily="65" charset="-120"/>
                        </a:rPr>
                        <a:t>senti_word_count</a:t>
                      </a:r>
                      <a:r>
                        <a:rPr lang="en-US" sz="1250" kern="100" dirty="0">
                          <a:effectLst/>
                          <a:latin typeface="標楷體" panose="03000509000000000000" pitchFamily="65" charset="-120"/>
                          <a:ea typeface="標楷體" panose="03000509000000000000" pitchFamily="65" charset="-120"/>
                        </a:rPr>
                        <a:t>)</a:t>
                      </a:r>
                      <a:endParaRPr lang="zh-TW" sz="12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nchor="ctr"/>
                </a:tc>
                <a:tc>
                  <a:txBody>
                    <a:bodyPr/>
                    <a:lstStyle/>
                    <a:p>
                      <a:pPr algn="l">
                        <a:lnSpc>
                          <a:spcPct val="150000"/>
                        </a:lnSpc>
                        <a:spcAft>
                          <a:spcPts val="0"/>
                        </a:spcAft>
                      </a:pPr>
                      <a:r>
                        <a:rPr lang="zh-TW" altLang="zh-TW" sz="1250" kern="100" dirty="0" smtClean="0">
                          <a:effectLst/>
                          <a:latin typeface="標楷體" panose="03000509000000000000" pitchFamily="65" charset="-120"/>
                          <a:ea typeface="標楷體" panose="03000509000000000000" pitchFamily="65" charset="-120"/>
                        </a:rPr>
                        <a:t>每一則評論</a:t>
                      </a:r>
                      <a:r>
                        <a:rPr lang="zh-TW" altLang="en-US" sz="1250" kern="100" dirty="0" smtClean="0">
                          <a:effectLst/>
                          <a:latin typeface="標楷體" panose="03000509000000000000" pitchFamily="65" charset="-120"/>
                          <a:ea typeface="標楷體" panose="03000509000000000000" pitchFamily="65" charset="-120"/>
                        </a:rPr>
                        <a:t>的</a:t>
                      </a:r>
                      <a:r>
                        <a:rPr lang="zh-TW" sz="1250" kern="100" dirty="0" smtClean="0">
                          <a:effectLst/>
                          <a:latin typeface="標楷體" panose="03000509000000000000" pitchFamily="65" charset="-120"/>
                          <a:ea typeface="標楷體" panose="03000509000000000000" pitchFamily="65" charset="-120"/>
                        </a:rPr>
                        <a:t>情緒</a:t>
                      </a:r>
                      <a:r>
                        <a:rPr lang="zh-TW" sz="1250" kern="100" dirty="0">
                          <a:effectLst/>
                          <a:latin typeface="標楷體" panose="03000509000000000000" pitchFamily="65" charset="-120"/>
                          <a:ea typeface="標楷體" panose="03000509000000000000" pitchFamily="65" charset="-120"/>
                        </a:rPr>
                        <a:t>詞總數</a:t>
                      </a:r>
                      <a:endParaRPr lang="zh-TW" sz="12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nchor="ctr"/>
                </a:tc>
                <a:extLst>
                  <a:ext uri="{0D108BD9-81ED-4DB2-BD59-A6C34878D82A}">
                    <a16:rowId xmlns:a16="http://schemas.microsoft.com/office/drawing/2014/main" val="4220813367"/>
                  </a:ext>
                </a:extLst>
              </a:tr>
              <a:tr h="597634">
                <a:tc>
                  <a:txBody>
                    <a:bodyPr/>
                    <a:lstStyle/>
                    <a:p>
                      <a:pPr algn="l">
                        <a:lnSpc>
                          <a:spcPct val="120000"/>
                        </a:lnSpc>
                        <a:spcAft>
                          <a:spcPts val="0"/>
                        </a:spcAft>
                      </a:pPr>
                      <a:r>
                        <a:rPr lang="zh-TW" sz="1250" kern="100" dirty="0">
                          <a:effectLst/>
                          <a:latin typeface="標楷體" panose="03000509000000000000" pitchFamily="65" charset="-120"/>
                          <a:ea typeface="標楷體" panose="03000509000000000000" pitchFamily="65" charset="-120"/>
                        </a:rPr>
                        <a:t>情緒詞數量最大值</a:t>
                      </a:r>
                      <a:r>
                        <a:rPr lang="en-US" sz="1250" kern="100" dirty="0">
                          <a:effectLst/>
                          <a:latin typeface="標楷體" panose="03000509000000000000" pitchFamily="65" charset="-120"/>
                          <a:ea typeface="標楷體" panose="03000509000000000000" pitchFamily="65" charset="-120"/>
                        </a:rPr>
                        <a:t>(</a:t>
                      </a:r>
                      <a:r>
                        <a:rPr lang="en-US" sz="1250" kern="100" dirty="0" err="1">
                          <a:effectLst/>
                          <a:latin typeface="標楷體" panose="03000509000000000000" pitchFamily="65" charset="-120"/>
                          <a:ea typeface="標楷體" panose="03000509000000000000" pitchFamily="65" charset="-120"/>
                        </a:rPr>
                        <a:t>senti_word_count_max</a:t>
                      </a:r>
                      <a:r>
                        <a:rPr lang="en-US" sz="1250" kern="100" dirty="0">
                          <a:effectLst/>
                          <a:latin typeface="標楷體" panose="03000509000000000000" pitchFamily="65" charset="-120"/>
                          <a:ea typeface="標楷體" panose="03000509000000000000" pitchFamily="65" charset="-120"/>
                        </a:rPr>
                        <a:t>)</a:t>
                      </a:r>
                      <a:endParaRPr lang="zh-TW" sz="12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nchor="ctr"/>
                </a:tc>
                <a:tc>
                  <a:txBody>
                    <a:bodyPr/>
                    <a:lstStyle/>
                    <a:p>
                      <a:pPr algn="l">
                        <a:lnSpc>
                          <a:spcPct val="120000"/>
                        </a:lnSpc>
                        <a:spcAft>
                          <a:spcPts val="0"/>
                        </a:spcAft>
                      </a:pPr>
                      <a:r>
                        <a:rPr lang="zh-TW" sz="1250" kern="100" dirty="0">
                          <a:effectLst/>
                          <a:latin typeface="標楷體" panose="03000509000000000000" pitchFamily="65" charset="-120"/>
                          <a:ea typeface="標楷體" panose="03000509000000000000" pitchFamily="65" charset="-120"/>
                        </a:rPr>
                        <a:t>於一間店家中，比較所有評論的情緒詞總數，計算出情緒詞總數的最大值，代表此店家的所有評論於此特徵的值</a:t>
                      </a:r>
                      <a:endParaRPr lang="zh-TW" sz="12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nchor="ctr"/>
                </a:tc>
                <a:extLst>
                  <a:ext uri="{0D108BD9-81ED-4DB2-BD59-A6C34878D82A}">
                    <a16:rowId xmlns:a16="http://schemas.microsoft.com/office/drawing/2014/main" val="1296119994"/>
                  </a:ext>
                </a:extLst>
              </a:tr>
              <a:tr h="555015">
                <a:tc>
                  <a:txBody>
                    <a:bodyPr/>
                    <a:lstStyle/>
                    <a:p>
                      <a:pPr algn="l">
                        <a:lnSpc>
                          <a:spcPct val="120000"/>
                        </a:lnSpc>
                        <a:spcAft>
                          <a:spcPts val="0"/>
                        </a:spcAft>
                      </a:pPr>
                      <a:r>
                        <a:rPr lang="zh-TW" sz="1250" kern="100" dirty="0">
                          <a:effectLst/>
                          <a:latin typeface="標楷體" panose="03000509000000000000" pitchFamily="65" charset="-120"/>
                          <a:ea typeface="標楷體" panose="03000509000000000000" pitchFamily="65" charset="-120"/>
                        </a:rPr>
                        <a:t>平均主題標籤數</a:t>
                      </a:r>
                      <a:r>
                        <a:rPr lang="en-US" sz="1250" kern="100" dirty="0">
                          <a:effectLst/>
                          <a:latin typeface="標楷體" panose="03000509000000000000" pitchFamily="65" charset="-120"/>
                          <a:ea typeface="標楷體" panose="03000509000000000000" pitchFamily="65" charset="-120"/>
                        </a:rPr>
                        <a:t>(</a:t>
                      </a:r>
                      <a:r>
                        <a:rPr lang="en-US" sz="1250" kern="100" dirty="0" err="1">
                          <a:effectLst/>
                          <a:latin typeface="標楷體" panose="03000509000000000000" pitchFamily="65" charset="-120"/>
                          <a:ea typeface="標楷體" panose="03000509000000000000" pitchFamily="65" charset="-120"/>
                        </a:rPr>
                        <a:t>hashtag_count_mean</a:t>
                      </a:r>
                      <a:r>
                        <a:rPr lang="en-US" sz="1250" kern="100" dirty="0">
                          <a:effectLst/>
                          <a:latin typeface="標楷體" panose="03000509000000000000" pitchFamily="65" charset="-120"/>
                          <a:ea typeface="標楷體" panose="03000509000000000000" pitchFamily="65" charset="-120"/>
                        </a:rPr>
                        <a:t>)</a:t>
                      </a:r>
                      <a:endParaRPr lang="zh-TW" sz="12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nchor="ctr"/>
                </a:tc>
                <a:tc>
                  <a:txBody>
                    <a:bodyPr/>
                    <a:lstStyle/>
                    <a:p>
                      <a:pPr algn="l">
                        <a:lnSpc>
                          <a:spcPct val="120000"/>
                        </a:lnSpc>
                        <a:spcAft>
                          <a:spcPts val="0"/>
                        </a:spcAft>
                      </a:pPr>
                      <a:r>
                        <a:rPr lang="zh-TW" sz="1250" kern="100" dirty="0">
                          <a:effectLst/>
                          <a:latin typeface="標楷體" panose="03000509000000000000" pitchFamily="65" charset="-120"/>
                          <a:ea typeface="標楷體" panose="03000509000000000000" pitchFamily="65" charset="-120"/>
                        </a:rPr>
                        <a:t>於一間店家中，計算所有評論平均獲得的主題標籤數量，代表此店家的所有評論於此特徵的值</a:t>
                      </a:r>
                      <a:endParaRPr lang="zh-TW" sz="12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nchor="ctr"/>
                </a:tc>
                <a:extLst>
                  <a:ext uri="{0D108BD9-81ED-4DB2-BD59-A6C34878D82A}">
                    <a16:rowId xmlns:a16="http://schemas.microsoft.com/office/drawing/2014/main" val="3267173800"/>
                  </a:ext>
                </a:extLst>
              </a:tr>
              <a:tr h="555015">
                <a:tc>
                  <a:txBody>
                    <a:bodyPr/>
                    <a:lstStyle/>
                    <a:p>
                      <a:pPr algn="l">
                        <a:lnSpc>
                          <a:spcPct val="150000"/>
                        </a:lnSpc>
                        <a:spcAft>
                          <a:spcPts val="0"/>
                        </a:spcAft>
                      </a:pPr>
                      <a:r>
                        <a:rPr lang="zh-TW" sz="1250" kern="100" dirty="0">
                          <a:effectLst/>
                          <a:latin typeface="標楷體" panose="03000509000000000000" pitchFamily="65" charset="-120"/>
                          <a:ea typeface="標楷體" panose="03000509000000000000" pitchFamily="65" charset="-120"/>
                        </a:rPr>
                        <a:t>打卡頻率</a:t>
                      </a:r>
                      <a:r>
                        <a:rPr lang="en-US" sz="1250" kern="100" dirty="0">
                          <a:effectLst/>
                          <a:latin typeface="標楷體" panose="03000509000000000000" pitchFamily="65" charset="-120"/>
                          <a:ea typeface="標楷體" panose="03000509000000000000" pitchFamily="65" charset="-120"/>
                        </a:rPr>
                        <a:t>(</a:t>
                      </a:r>
                      <a:r>
                        <a:rPr lang="en-US" sz="1250" kern="100" dirty="0" err="1">
                          <a:effectLst/>
                          <a:latin typeface="標楷體" panose="03000509000000000000" pitchFamily="65" charset="-120"/>
                          <a:ea typeface="標楷體" panose="03000509000000000000" pitchFamily="65" charset="-120"/>
                        </a:rPr>
                        <a:t>check_list</a:t>
                      </a:r>
                      <a:r>
                        <a:rPr lang="en-US" sz="1250" kern="100" dirty="0">
                          <a:effectLst/>
                          <a:latin typeface="標楷體" panose="03000509000000000000" pitchFamily="65" charset="-120"/>
                          <a:ea typeface="標楷體" panose="03000509000000000000" pitchFamily="65" charset="-120"/>
                        </a:rPr>
                        <a:t>)</a:t>
                      </a:r>
                      <a:endParaRPr lang="zh-TW" sz="12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nchor="ctr"/>
                </a:tc>
                <a:tc>
                  <a:txBody>
                    <a:bodyPr/>
                    <a:lstStyle/>
                    <a:p>
                      <a:pPr algn="l">
                        <a:lnSpc>
                          <a:spcPct val="120000"/>
                        </a:lnSpc>
                        <a:spcAft>
                          <a:spcPts val="0"/>
                        </a:spcAft>
                      </a:pPr>
                      <a:r>
                        <a:rPr lang="zh-TW" sz="1250" kern="100" dirty="0">
                          <a:effectLst/>
                          <a:latin typeface="標楷體" panose="03000509000000000000" pitchFamily="65" charset="-120"/>
                          <a:ea typeface="標楷體" panose="03000509000000000000" pitchFamily="65" charset="-120"/>
                        </a:rPr>
                        <a:t>於一間店家中，計算店家於指定時間區段內獲得的平均貼文數，代表此店家的所有評論於此特徵的值</a:t>
                      </a:r>
                      <a:endParaRPr lang="zh-TW" sz="12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nchor="ctr"/>
                </a:tc>
                <a:extLst>
                  <a:ext uri="{0D108BD9-81ED-4DB2-BD59-A6C34878D82A}">
                    <a16:rowId xmlns:a16="http://schemas.microsoft.com/office/drawing/2014/main" val="3734681843"/>
                  </a:ext>
                </a:extLst>
              </a:tr>
              <a:tr h="277508">
                <a:tc>
                  <a:txBody>
                    <a:bodyPr/>
                    <a:lstStyle/>
                    <a:p>
                      <a:pPr algn="l">
                        <a:lnSpc>
                          <a:spcPct val="150000"/>
                        </a:lnSpc>
                        <a:spcAft>
                          <a:spcPts val="0"/>
                        </a:spcAft>
                      </a:pPr>
                      <a:r>
                        <a:rPr lang="zh-TW" sz="1250" kern="100" dirty="0">
                          <a:effectLst/>
                          <a:latin typeface="標楷體" panose="03000509000000000000" pitchFamily="65" charset="-120"/>
                          <a:ea typeface="標楷體" panose="03000509000000000000" pitchFamily="65" charset="-120"/>
                        </a:rPr>
                        <a:t>粉絲數</a:t>
                      </a:r>
                      <a:r>
                        <a:rPr lang="en-US" sz="1250" kern="100" dirty="0">
                          <a:effectLst/>
                          <a:latin typeface="標楷體" panose="03000509000000000000" pitchFamily="65" charset="-120"/>
                          <a:ea typeface="標楷體" panose="03000509000000000000" pitchFamily="65" charset="-120"/>
                        </a:rPr>
                        <a:t> (</a:t>
                      </a:r>
                      <a:r>
                        <a:rPr lang="en-US" sz="1250" kern="100" dirty="0" err="1">
                          <a:effectLst/>
                          <a:latin typeface="標楷體" panose="03000509000000000000" pitchFamily="65" charset="-120"/>
                          <a:ea typeface="標楷體" panose="03000509000000000000" pitchFamily="65" charset="-120"/>
                        </a:rPr>
                        <a:t>fans_count</a:t>
                      </a:r>
                      <a:r>
                        <a:rPr lang="en-US" sz="1250" kern="100" dirty="0">
                          <a:effectLst/>
                          <a:latin typeface="標楷體" panose="03000509000000000000" pitchFamily="65" charset="-120"/>
                          <a:ea typeface="標楷體" panose="03000509000000000000" pitchFamily="65" charset="-120"/>
                        </a:rPr>
                        <a:t>)</a:t>
                      </a:r>
                      <a:endParaRPr lang="zh-TW" sz="12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nchor="ctr"/>
                </a:tc>
                <a:tc>
                  <a:txBody>
                    <a:bodyPr/>
                    <a:lstStyle/>
                    <a:p>
                      <a:pPr algn="l">
                        <a:lnSpc>
                          <a:spcPct val="150000"/>
                        </a:lnSpc>
                        <a:spcAft>
                          <a:spcPts val="0"/>
                        </a:spcAft>
                      </a:pPr>
                      <a:r>
                        <a:rPr lang="zh-TW" sz="1250" kern="100" dirty="0">
                          <a:solidFill>
                            <a:schemeClr val="dk1"/>
                          </a:solidFill>
                          <a:effectLst/>
                          <a:latin typeface="標楷體" panose="03000509000000000000" pitchFamily="65" charset="-120"/>
                          <a:ea typeface="標楷體" panose="03000509000000000000" pitchFamily="65" charset="-120"/>
                          <a:cs typeface="+mn-cs"/>
                        </a:rPr>
                        <a:t>每一則評論的發文者之粉絲數</a:t>
                      </a:r>
                    </a:p>
                  </a:txBody>
                  <a:tcPr marL="51802" marR="51802" marT="0" marB="0" anchor="ctr"/>
                </a:tc>
                <a:extLst>
                  <a:ext uri="{0D108BD9-81ED-4DB2-BD59-A6C34878D82A}">
                    <a16:rowId xmlns:a16="http://schemas.microsoft.com/office/drawing/2014/main" val="1758309881"/>
                  </a:ext>
                </a:extLst>
              </a:tr>
              <a:tr h="277508">
                <a:tc>
                  <a:txBody>
                    <a:bodyPr/>
                    <a:lstStyle/>
                    <a:p>
                      <a:pPr algn="l">
                        <a:lnSpc>
                          <a:spcPct val="150000"/>
                        </a:lnSpc>
                        <a:spcAft>
                          <a:spcPts val="0"/>
                        </a:spcAft>
                      </a:pPr>
                      <a:r>
                        <a:rPr lang="zh-TW" sz="1250" kern="100" dirty="0">
                          <a:effectLst/>
                          <a:latin typeface="標楷體" panose="03000509000000000000" pitchFamily="65" charset="-120"/>
                          <a:ea typeface="標楷體" panose="03000509000000000000" pitchFamily="65" charset="-120"/>
                        </a:rPr>
                        <a:t>按讚數</a:t>
                      </a:r>
                      <a:r>
                        <a:rPr lang="en-US" sz="1250" kern="100" dirty="0">
                          <a:effectLst/>
                          <a:latin typeface="標楷體" panose="03000509000000000000" pitchFamily="65" charset="-120"/>
                          <a:ea typeface="標楷體" panose="03000509000000000000" pitchFamily="65" charset="-120"/>
                        </a:rPr>
                        <a:t>(</a:t>
                      </a:r>
                      <a:r>
                        <a:rPr lang="en-US" sz="1250" kern="100" dirty="0" err="1">
                          <a:effectLst/>
                          <a:latin typeface="標楷體" panose="03000509000000000000" pitchFamily="65" charset="-120"/>
                          <a:ea typeface="標楷體" panose="03000509000000000000" pitchFamily="65" charset="-120"/>
                        </a:rPr>
                        <a:t>like_list</a:t>
                      </a:r>
                      <a:r>
                        <a:rPr lang="en-US" sz="1250" kern="100" dirty="0">
                          <a:effectLst/>
                          <a:latin typeface="標楷體" panose="03000509000000000000" pitchFamily="65" charset="-120"/>
                          <a:ea typeface="標楷體" panose="03000509000000000000" pitchFamily="65" charset="-120"/>
                        </a:rPr>
                        <a:t>)</a:t>
                      </a:r>
                      <a:endParaRPr lang="zh-TW" sz="12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nchor="ctr"/>
                </a:tc>
                <a:tc>
                  <a:txBody>
                    <a:bodyPr/>
                    <a:lstStyle/>
                    <a:p>
                      <a:pPr algn="l">
                        <a:lnSpc>
                          <a:spcPct val="150000"/>
                        </a:lnSpc>
                        <a:spcAft>
                          <a:spcPts val="0"/>
                        </a:spcAft>
                      </a:pPr>
                      <a:r>
                        <a:rPr lang="zh-TW" sz="1250" kern="100" dirty="0">
                          <a:solidFill>
                            <a:schemeClr val="dk1"/>
                          </a:solidFill>
                          <a:effectLst/>
                          <a:latin typeface="標楷體" panose="03000509000000000000" pitchFamily="65" charset="-120"/>
                          <a:ea typeface="標楷體" panose="03000509000000000000" pitchFamily="65" charset="-120"/>
                          <a:cs typeface="+mn-cs"/>
                        </a:rPr>
                        <a:t>每一則評論貼文</a:t>
                      </a:r>
                      <a:r>
                        <a:rPr lang="zh-TW" sz="1250" kern="100" dirty="0" smtClean="0">
                          <a:solidFill>
                            <a:schemeClr val="dk1"/>
                          </a:solidFill>
                          <a:effectLst/>
                          <a:latin typeface="標楷體" panose="03000509000000000000" pitchFamily="65" charset="-120"/>
                          <a:ea typeface="標楷體" panose="03000509000000000000" pitchFamily="65" charset="-120"/>
                          <a:cs typeface="+mn-cs"/>
                        </a:rPr>
                        <a:t>獲得</a:t>
                      </a:r>
                      <a:r>
                        <a:rPr lang="zh-TW" altLang="en-US" sz="1250" kern="100" dirty="0" smtClean="0">
                          <a:solidFill>
                            <a:schemeClr val="dk1"/>
                          </a:solidFill>
                          <a:effectLst/>
                          <a:latin typeface="標楷體" panose="03000509000000000000" pitchFamily="65" charset="-120"/>
                          <a:ea typeface="標楷體" panose="03000509000000000000" pitchFamily="65" charset="-120"/>
                          <a:cs typeface="+mn-cs"/>
                        </a:rPr>
                        <a:t>的按讚數</a:t>
                      </a:r>
                      <a:endParaRPr lang="zh-TW" sz="1250" kern="100" dirty="0">
                        <a:solidFill>
                          <a:schemeClr val="dk1"/>
                        </a:solidFill>
                        <a:effectLst/>
                        <a:latin typeface="標楷體" panose="03000509000000000000" pitchFamily="65" charset="-120"/>
                        <a:ea typeface="標楷體" panose="03000509000000000000" pitchFamily="65" charset="-120"/>
                        <a:cs typeface="+mn-cs"/>
                      </a:endParaRPr>
                    </a:p>
                  </a:txBody>
                  <a:tcPr marL="51802" marR="51802" marT="0" marB="0" anchor="ctr"/>
                </a:tc>
                <a:extLst>
                  <a:ext uri="{0D108BD9-81ED-4DB2-BD59-A6C34878D82A}">
                    <a16:rowId xmlns:a16="http://schemas.microsoft.com/office/drawing/2014/main" val="1341174308"/>
                  </a:ext>
                </a:extLst>
              </a:tr>
              <a:tr h="476271">
                <a:tc>
                  <a:txBody>
                    <a:bodyPr/>
                    <a:lstStyle/>
                    <a:p>
                      <a:pPr algn="l">
                        <a:lnSpc>
                          <a:spcPct val="100000"/>
                        </a:lnSpc>
                        <a:spcAft>
                          <a:spcPts val="0"/>
                        </a:spcAft>
                      </a:pPr>
                      <a:r>
                        <a:rPr lang="zh-TW" sz="1250" kern="100" dirty="0">
                          <a:effectLst/>
                          <a:latin typeface="標楷體" panose="03000509000000000000" pitchFamily="65" charset="-120"/>
                          <a:ea typeface="標楷體" panose="03000509000000000000" pitchFamily="65" charset="-120"/>
                        </a:rPr>
                        <a:t>距離</a:t>
                      </a:r>
                      <a:r>
                        <a:rPr lang="en-US" sz="1250" kern="100" dirty="0">
                          <a:effectLst/>
                          <a:latin typeface="標楷體" panose="03000509000000000000" pitchFamily="65" charset="-120"/>
                          <a:ea typeface="標楷體" panose="03000509000000000000" pitchFamily="65" charset="-120"/>
                        </a:rPr>
                        <a:t>menu</a:t>
                      </a:r>
                      <a:r>
                        <a:rPr lang="zh-TW" sz="1250" kern="100" dirty="0">
                          <a:effectLst/>
                          <a:latin typeface="標楷體" panose="03000509000000000000" pitchFamily="65" charset="-120"/>
                          <a:ea typeface="標楷體" panose="03000509000000000000" pitchFamily="65" charset="-120"/>
                        </a:rPr>
                        <a:t>排行發布的時間</a:t>
                      </a:r>
                      <a:r>
                        <a:rPr lang="en-US" sz="1250" kern="100" dirty="0">
                          <a:effectLst/>
                          <a:latin typeface="標楷體" panose="03000509000000000000" pitchFamily="65" charset="-120"/>
                          <a:ea typeface="標楷體" panose="03000509000000000000" pitchFamily="65" charset="-120"/>
                        </a:rPr>
                        <a:t>(</a:t>
                      </a:r>
                      <a:r>
                        <a:rPr lang="en-US" sz="1250" kern="100" dirty="0" err="1">
                          <a:effectLst/>
                          <a:latin typeface="標楷體" panose="03000509000000000000" pitchFamily="65" charset="-120"/>
                          <a:ea typeface="標楷體" panose="03000509000000000000" pitchFamily="65" charset="-120"/>
                        </a:rPr>
                        <a:t>time_list</a:t>
                      </a:r>
                      <a:r>
                        <a:rPr lang="en-US" sz="1250" kern="100" dirty="0">
                          <a:effectLst/>
                          <a:latin typeface="標楷體" panose="03000509000000000000" pitchFamily="65" charset="-120"/>
                          <a:ea typeface="標楷體" panose="03000509000000000000" pitchFamily="65" charset="-120"/>
                        </a:rPr>
                        <a:t>)</a:t>
                      </a:r>
                      <a:endParaRPr lang="zh-TW" sz="125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51802" marR="51802" marT="0" marB="0" anchor="ctr"/>
                </a:tc>
                <a:tc>
                  <a:txBody>
                    <a:bodyPr/>
                    <a:lstStyle/>
                    <a:p>
                      <a:pPr algn="l">
                        <a:lnSpc>
                          <a:spcPct val="150000"/>
                        </a:lnSpc>
                        <a:spcAft>
                          <a:spcPts val="0"/>
                        </a:spcAft>
                      </a:pPr>
                      <a:r>
                        <a:rPr lang="zh-TW" sz="1250" kern="100" dirty="0">
                          <a:solidFill>
                            <a:schemeClr val="dk1"/>
                          </a:solidFill>
                          <a:effectLst/>
                          <a:latin typeface="標楷體" panose="03000509000000000000" pitchFamily="65" charset="-120"/>
                          <a:ea typeface="標楷體" panose="03000509000000000000" pitchFamily="65" charset="-120"/>
                          <a:cs typeface="+mn-cs"/>
                        </a:rPr>
                        <a:t>每一則評論時間距離</a:t>
                      </a:r>
                      <a:r>
                        <a:rPr lang="en-US" sz="1250" kern="100" dirty="0">
                          <a:solidFill>
                            <a:schemeClr val="dk1"/>
                          </a:solidFill>
                          <a:effectLst/>
                          <a:latin typeface="標楷體" panose="03000509000000000000" pitchFamily="65" charset="-120"/>
                          <a:ea typeface="標楷體" panose="03000509000000000000" pitchFamily="65" charset="-120"/>
                          <a:cs typeface="+mn-cs"/>
                        </a:rPr>
                        <a:t>menu</a:t>
                      </a:r>
                      <a:r>
                        <a:rPr lang="zh-TW" sz="1250" kern="100" dirty="0">
                          <a:solidFill>
                            <a:schemeClr val="dk1"/>
                          </a:solidFill>
                          <a:effectLst/>
                          <a:latin typeface="標楷體" panose="03000509000000000000" pitchFamily="65" charset="-120"/>
                          <a:ea typeface="標楷體" panose="03000509000000000000" pitchFamily="65" charset="-120"/>
                          <a:cs typeface="+mn-cs"/>
                        </a:rPr>
                        <a:t>美食誌發布排行榜之時間的天數差距</a:t>
                      </a:r>
                    </a:p>
                  </a:txBody>
                  <a:tcPr marL="51802" marR="51802" marT="0" marB="0" anchor="ctr"/>
                </a:tc>
                <a:extLst>
                  <a:ext uri="{0D108BD9-81ED-4DB2-BD59-A6C34878D82A}">
                    <a16:rowId xmlns:a16="http://schemas.microsoft.com/office/drawing/2014/main" val="1517024568"/>
                  </a:ext>
                </a:extLst>
              </a:tr>
            </a:tbl>
          </a:graphicData>
        </a:graphic>
      </p:graphicFrame>
      <p:sp>
        <p:nvSpPr>
          <p:cNvPr id="20" name="矩形 19"/>
          <p:cNvSpPr/>
          <p:nvPr/>
        </p:nvSpPr>
        <p:spPr>
          <a:xfrm>
            <a:off x="7785545" y="6528228"/>
            <a:ext cx="1261884" cy="307777"/>
          </a:xfrm>
          <a:prstGeom prst="rect">
            <a:avLst/>
          </a:prstGeom>
        </p:spPr>
        <p:txBody>
          <a:bodyPr wrap="none">
            <a:spAutoFit/>
          </a:bodyPr>
          <a:lstStyle/>
          <a:p>
            <a:r>
              <a:rPr lang="zh-TW" altLang="zh-TW" sz="1400" dirty="0" smtClean="0">
                <a:latin typeface="Times New Roman" panose="02020603050405020304" pitchFamily="18" charset="0"/>
                <a:ea typeface="標楷體" panose="03000509000000000000" pitchFamily="65" charset="-120"/>
                <a:cs typeface="Times New Roman" panose="02020603050405020304" pitchFamily="18" charset="0"/>
              </a:rPr>
              <a:t>特徵生成</a:t>
            </a:r>
            <a:r>
              <a:rPr lang="zh-TW" altLang="zh-TW" sz="1400" dirty="0">
                <a:latin typeface="Times New Roman" panose="02020603050405020304" pitchFamily="18" charset="0"/>
                <a:ea typeface="標楷體" panose="03000509000000000000" pitchFamily="65" charset="-120"/>
                <a:cs typeface="Times New Roman" panose="02020603050405020304" pitchFamily="18" charset="0"/>
              </a:rPr>
              <a:t>方式</a:t>
            </a:r>
            <a:endParaRPr lang="zh-TW" altLang="en-US" sz="1400" dirty="0"/>
          </a:p>
        </p:txBody>
      </p:sp>
      <p:sp>
        <p:nvSpPr>
          <p:cNvPr id="21" name="矩形 20"/>
          <p:cNvSpPr/>
          <p:nvPr/>
        </p:nvSpPr>
        <p:spPr>
          <a:xfrm>
            <a:off x="7403135" y="2741363"/>
            <a:ext cx="1980029" cy="307777"/>
          </a:xfrm>
          <a:prstGeom prst="rect">
            <a:avLst/>
          </a:prstGeom>
        </p:spPr>
        <p:txBody>
          <a:bodyPr wrap="none">
            <a:spAutoFit/>
          </a:bodyPr>
          <a:lstStyle/>
          <a:p>
            <a:r>
              <a:rPr lang="zh-TW" altLang="zh-TW" sz="1400" dirty="0">
                <a:latin typeface="Times New Roman" panose="02020603050405020304" pitchFamily="18" charset="0"/>
                <a:ea typeface="標楷體" panose="03000509000000000000" pitchFamily="65" charset="-120"/>
                <a:cs typeface="Times New Roman" panose="02020603050405020304" pitchFamily="18" charset="0"/>
              </a:rPr>
              <a:t>第一名店家的特徵範例</a:t>
            </a:r>
            <a:endParaRPr lang="zh-TW" altLang="en-US" sz="1400" dirty="0"/>
          </a:p>
        </p:txBody>
      </p:sp>
      <p:sp>
        <p:nvSpPr>
          <p:cNvPr id="24" name="TextBox 36"/>
          <p:cNvSpPr txBox="1">
            <a:spLocks noChangeArrowheads="1"/>
          </p:cNvSpPr>
          <p:nvPr/>
        </p:nvSpPr>
        <p:spPr bwMode="auto">
          <a:xfrm>
            <a:off x="620078" y="1822287"/>
            <a:ext cx="4211963" cy="260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20000"/>
              </a:lnSpc>
              <a:spcBef>
                <a:spcPct val="0"/>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一</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則評論作為單筆訓練資料，此評論所屬的店家排名</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作為標籤</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(label)</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，共</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10408</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筆</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資料</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20000"/>
              </a:lnSpc>
              <a:spcBef>
                <a:spcPct val="0"/>
              </a:spcBef>
            </a:pPr>
            <a:endParaRPr lang="en-US" altLang="zh-TW" sz="2000" dirty="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2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依據</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此</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店家所有評論</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的排名，選取</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眾</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數作為排名</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預測</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結果</a:t>
            </a:r>
            <a: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t/>
            </a:r>
            <a:br>
              <a:rPr lang="en-US" altLang="zh-TW" sz="2000" dirty="0">
                <a:latin typeface="Times New Roman" panose="02020603050405020304" pitchFamily="18" charset="0"/>
                <a:ea typeface="標楷體" panose="03000509000000000000" pitchFamily="65" charset="-120"/>
                <a:cs typeface="Times New Roman" panose="02020603050405020304" pitchFamily="18" charset="0"/>
              </a:rPr>
            </a:b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(random </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forest</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投票</a:t>
            </a:r>
            <a:r>
              <a:rPr lang="zh-TW" altLang="en-US" sz="1600" dirty="0" smtClean="0">
                <a:latin typeface="Times New Roman" panose="02020603050405020304" pitchFamily="18" charset="0"/>
                <a:ea typeface="標楷體" panose="03000509000000000000" pitchFamily="65" charset="-120"/>
                <a:cs typeface="Times New Roman" panose="02020603050405020304" pitchFamily="18" charset="0"/>
              </a:rPr>
              <a:t>法</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err="1">
                <a:latin typeface="Times New Roman" panose="02020603050405020304" pitchFamily="18" charset="0"/>
                <a:ea typeface="標楷體" panose="03000509000000000000" pitchFamily="65" charset="-120"/>
                <a:cs typeface="Times New Roman" panose="02020603050405020304" pitchFamily="18" charset="0"/>
              </a:rPr>
              <a:t>Breiman</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 L</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2001</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6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7828156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36</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8" name="圆角矩形 66"/>
          <p:cNvSpPr/>
          <p:nvPr/>
        </p:nvSpPr>
        <p:spPr>
          <a:xfrm rot="10800000" flipV="1">
            <a:off x="347841"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9" name="直接连接符 68"/>
          <p:cNvCxnSpPr/>
          <p:nvPr/>
        </p:nvCxnSpPr>
        <p:spPr>
          <a:xfrm flipH="1">
            <a:off x="756199" y="1616233"/>
            <a:ext cx="4464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620036" y="453869"/>
            <a:ext cx="4668941" cy="400105"/>
          </a:xfrm>
          <a:prstGeom prst="rect">
            <a:avLst/>
          </a:prstGeom>
        </p:spPr>
        <p:txBody>
          <a:bodyPr wrap="squar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機器學習</a:t>
            </a:r>
            <a:r>
              <a:rPr lang="zh-TW" altLang="en-US" sz="2000" b="1" dirty="0">
                <a:latin typeface="標楷體" panose="03000509000000000000" pitchFamily="65" charset="-120"/>
                <a:ea typeface="標楷體" panose="03000509000000000000" pitchFamily="65" charset="-120"/>
              </a:rPr>
              <a:t>分類演算法</a:t>
            </a:r>
          </a:p>
        </p:txBody>
      </p:sp>
      <p:sp>
        <p:nvSpPr>
          <p:cNvPr id="13" name="TextBox 36"/>
          <p:cNvSpPr txBox="1">
            <a:spLocks noChangeArrowheads="1"/>
          </p:cNvSpPr>
          <p:nvPr/>
        </p:nvSpPr>
        <p:spPr bwMode="auto">
          <a:xfrm>
            <a:off x="620078" y="1822287"/>
            <a:ext cx="4211963"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情緒詞數量平均值、中位數對預測準確度較有幫助</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14" name="表格 13"/>
          <p:cNvGraphicFramePr>
            <a:graphicFrameLocks noGrp="1"/>
          </p:cNvGraphicFramePr>
          <p:nvPr>
            <p:extLst>
              <p:ext uri="{D42A27DB-BD31-4B8C-83A1-F6EECF244321}">
                <p14:modId xmlns:p14="http://schemas.microsoft.com/office/powerpoint/2010/main" val="1398457120"/>
              </p:ext>
            </p:extLst>
          </p:nvPr>
        </p:nvGraphicFramePr>
        <p:xfrm>
          <a:off x="4976680" y="2085859"/>
          <a:ext cx="3186014" cy="3949523"/>
        </p:xfrm>
        <a:graphic>
          <a:graphicData uri="http://schemas.openxmlformats.org/drawingml/2006/table">
            <a:tbl>
              <a:tblPr firstRow="1" firstCol="1" bandRow="1">
                <a:tableStyleId>{5C22544A-7EE6-4342-B048-85BDC9FD1C3A}</a:tableStyleId>
              </a:tblPr>
              <a:tblGrid>
                <a:gridCol w="2193554">
                  <a:extLst>
                    <a:ext uri="{9D8B030D-6E8A-4147-A177-3AD203B41FA5}">
                      <a16:colId xmlns:a16="http://schemas.microsoft.com/office/drawing/2014/main" val="2042290565"/>
                    </a:ext>
                  </a:extLst>
                </a:gridCol>
                <a:gridCol w="992460">
                  <a:extLst>
                    <a:ext uri="{9D8B030D-6E8A-4147-A177-3AD203B41FA5}">
                      <a16:colId xmlns:a16="http://schemas.microsoft.com/office/drawing/2014/main" val="1413022822"/>
                    </a:ext>
                  </a:extLst>
                </a:gridCol>
              </a:tblGrid>
              <a:tr h="390617">
                <a:tc>
                  <a:txBody>
                    <a:bodyPr/>
                    <a:lstStyle/>
                    <a:p>
                      <a:pPr>
                        <a:lnSpc>
                          <a:spcPct val="150000"/>
                        </a:lnSpc>
                        <a:spcAft>
                          <a:spcPts val="0"/>
                        </a:spcAft>
                      </a:pPr>
                      <a:r>
                        <a:rPr lang="zh-TW" sz="1400" kern="100">
                          <a:effectLst/>
                          <a:latin typeface="標楷體" panose="03000509000000000000" pitchFamily="65" charset="-120"/>
                          <a:ea typeface="標楷體" panose="03000509000000000000" pitchFamily="65" charset="-120"/>
                        </a:rPr>
                        <a:t>特徵值</a:t>
                      </a:r>
                      <a:endParaRPr lang="zh-TW" sz="14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1400" kern="100">
                          <a:effectLst/>
                          <a:latin typeface="標楷體" panose="03000509000000000000" pitchFamily="65" charset="-120"/>
                          <a:ea typeface="標楷體" panose="03000509000000000000" pitchFamily="65" charset="-120"/>
                        </a:rPr>
                        <a:t>相關係數</a:t>
                      </a:r>
                      <a:endParaRPr lang="zh-TW" sz="14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946052988"/>
                  </a:ext>
                </a:extLst>
              </a:tr>
              <a:tr h="395434">
                <a:tc>
                  <a:txBody>
                    <a:bodyPr/>
                    <a:lstStyle/>
                    <a:p>
                      <a:pPr>
                        <a:lnSpc>
                          <a:spcPct val="150000"/>
                        </a:lnSpc>
                        <a:spcAft>
                          <a:spcPts val="0"/>
                        </a:spcAft>
                      </a:pPr>
                      <a:r>
                        <a:rPr lang="zh-TW" altLang="zh-TW" sz="1400" b="1" kern="100" dirty="0" smtClean="0">
                          <a:solidFill>
                            <a:schemeClr val="lt1"/>
                          </a:solidFill>
                          <a:effectLst/>
                          <a:latin typeface="標楷體" panose="03000509000000000000" pitchFamily="65" charset="-120"/>
                          <a:ea typeface="標楷體" panose="03000509000000000000" pitchFamily="65" charset="-120"/>
                          <a:cs typeface="+mn-cs"/>
                        </a:rPr>
                        <a:t>情緒詞數量中位數</a:t>
                      </a:r>
                      <a:endParaRPr lang="zh-TW" sz="1400" b="1" kern="100" dirty="0">
                        <a:solidFill>
                          <a:schemeClr val="lt1"/>
                        </a:solidFill>
                        <a:effectLst/>
                        <a:latin typeface="標楷體" panose="03000509000000000000" pitchFamily="65" charset="-120"/>
                        <a:ea typeface="標楷體" panose="03000509000000000000" pitchFamily="65" charset="-120"/>
                        <a:cs typeface="+mn-cs"/>
                      </a:endParaRPr>
                    </a:p>
                  </a:txBody>
                  <a:tcPr marL="68580" marR="68580" marT="0" marB="0"/>
                </a:tc>
                <a:tc>
                  <a:txBody>
                    <a:bodyPr/>
                    <a:lstStyle/>
                    <a:p>
                      <a:pPr>
                        <a:lnSpc>
                          <a:spcPct val="150000"/>
                        </a:lnSpc>
                        <a:spcAft>
                          <a:spcPts val="0"/>
                        </a:spcAft>
                      </a:pPr>
                      <a:r>
                        <a:rPr lang="en-US" sz="1400" kern="100">
                          <a:effectLst/>
                          <a:latin typeface="標楷體" panose="03000509000000000000" pitchFamily="65" charset="-120"/>
                          <a:ea typeface="標楷體" panose="03000509000000000000" pitchFamily="65" charset="-120"/>
                        </a:rPr>
                        <a:t>0.206708</a:t>
                      </a:r>
                      <a:endParaRPr lang="zh-TW" sz="14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679527787"/>
                  </a:ext>
                </a:extLst>
              </a:tr>
              <a:tr h="395434">
                <a:tc>
                  <a:txBody>
                    <a:bodyPr/>
                    <a:lstStyle/>
                    <a:p>
                      <a:pPr marL="0" algn="l" defTabSz="914400" rtl="0" eaLnBrk="1" latinLnBrk="0" hangingPunct="1">
                        <a:lnSpc>
                          <a:spcPct val="150000"/>
                        </a:lnSpc>
                        <a:spcAft>
                          <a:spcPts val="0"/>
                        </a:spcAft>
                      </a:pPr>
                      <a:r>
                        <a:rPr lang="zh-TW" altLang="zh-TW" sz="1400" b="1" kern="100" dirty="0" smtClean="0">
                          <a:solidFill>
                            <a:schemeClr val="lt1"/>
                          </a:solidFill>
                          <a:effectLst/>
                          <a:latin typeface="標楷體" panose="03000509000000000000" pitchFamily="65" charset="-120"/>
                          <a:ea typeface="標楷體" panose="03000509000000000000" pitchFamily="65" charset="-120"/>
                          <a:cs typeface="+mn-cs"/>
                        </a:rPr>
                        <a:t>情緒詞數量平均值</a:t>
                      </a:r>
                      <a:endParaRPr lang="zh-TW" sz="1400" b="1" kern="100" dirty="0">
                        <a:solidFill>
                          <a:schemeClr val="lt1"/>
                        </a:solidFill>
                        <a:effectLst/>
                        <a:latin typeface="標楷體" panose="03000509000000000000" pitchFamily="65" charset="-120"/>
                        <a:ea typeface="標楷體" panose="03000509000000000000" pitchFamily="65" charset="-120"/>
                        <a:cs typeface="+mn-cs"/>
                      </a:endParaRPr>
                    </a:p>
                  </a:txBody>
                  <a:tcPr marL="68580" marR="68580" marT="0" marB="0"/>
                </a:tc>
                <a:tc>
                  <a:txBody>
                    <a:bodyPr/>
                    <a:lstStyle/>
                    <a:p>
                      <a:pPr>
                        <a:lnSpc>
                          <a:spcPct val="150000"/>
                        </a:lnSpc>
                        <a:spcAft>
                          <a:spcPts val="0"/>
                        </a:spcAft>
                      </a:pPr>
                      <a:r>
                        <a:rPr lang="en-US" sz="1400" kern="100">
                          <a:effectLst/>
                          <a:latin typeface="標楷體" panose="03000509000000000000" pitchFamily="65" charset="-120"/>
                          <a:ea typeface="標楷體" panose="03000509000000000000" pitchFamily="65" charset="-120"/>
                        </a:rPr>
                        <a:t>0.194224</a:t>
                      </a:r>
                      <a:endParaRPr lang="zh-TW" sz="14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668063577"/>
                  </a:ext>
                </a:extLst>
              </a:tr>
              <a:tr h="395434">
                <a:tc>
                  <a:txBody>
                    <a:bodyPr/>
                    <a:lstStyle/>
                    <a:p>
                      <a:pPr marL="0" algn="l" defTabSz="914400" rtl="0" eaLnBrk="1" latinLnBrk="0" hangingPunct="1">
                        <a:lnSpc>
                          <a:spcPct val="150000"/>
                        </a:lnSpc>
                        <a:spcAft>
                          <a:spcPts val="0"/>
                        </a:spcAft>
                      </a:pPr>
                      <a:r>
                        <a:rPr lang="zh-TW" altLang="zh-TW" sz="1400" b="1" kern="100" dirty="0" smtClean="0">
                          <a:solidFill>
                            <a:schemeClr val="lt1"/>
                          </a:solidFill>
                          <a:effectLst/>
                          <a:latin typeface="標楷體" panose="03000509000000000000" pitchFamily="65" charset="-120"/>
                          <a:ea typeface="標楷體" panose="03000509000000000000" pitchFamily="65" charset="-120"/>
                          <a:cs typeface="+mn-cs"/>
                        </a:rPr>
                        <a:t>情緒詞數量最大值</a:t>
                      </a:r>
                      <a:endParaRPr lang="zh-TW" sz="1400" b="1" kern="100" dirty="0">
                        <a:solidFill>
                          <a:schemeClr val="lt1"/>
                        </a:solidFill>
                        <a:effectLst/>
                        <a:latin typeface="標楷體" panose="03000509000000000000" pitchFamily="65" charset="-120"/>
                        <a:ea typeface="標楷體" panose="03000509000000000000" pitchFamily="65" charset="-120"/>
                        <a:cs typeface="+mn-cs"/>
                      </a:endParaRPr>
                    </a:p>
                  </a:txBody>
                  <a:tcPr marL="68580" marR="68580" marT="0" marB="0"/>
                </a:tc>
                <a:tc>
                  <a:txBody>
                    <a:bodyPr/>
                    <a:lstStyle/>
                    <a:p>
                      <a:pPr>
                        <a:lnSpc>
                          <a:spcPct val="150000"/>
                        </a:lnSpc>
                        <a:spcAft>
                          <a:spcPts val="0"/>
                        </a:spcAft>
                      </a:pPr>
                      <a:r>
                        <a:rPr lang="en-US" sz="1400" kern="100" dirty="0">
                          <a:effectLst/>
                          <a:latin typeface="標楷體" panose="03000509000000000000" pitchFamily="65" charset="-120"/>
                          <a:ea typeface="標楷體" panose="03000509000000000000" pitchFamily="65" charset="-120"/>
                        </a:rPr>
                        <a:t>0.119092</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190405131"/>
                  </a:ext>
                </a:extLst>
              </a:tr>
              <a:tr h="395434">
                <a:tc>
                  <a:txBody>
                    <a:bodyPr/>
                    <a:lstStyle/>
                    <a:p>
                      <a:pPr marL="0" algn="l" defTabSz="914400" rtl="0" eaLnBrk="1" latinLnBrk="0" hangingPunct="1">
                        <a:lnSpc>
                          <a:spcPct val="150000"/>
                        </a:lnSpc>
                        <a:spcAft>
                          <a:spcPts val="0"/>
                        </a:spcAft>
                      </a:pPr>
                      <a:r>
                        <a:rPr lang="zh-TW" altLang="zh-TW" sz="1400" b="1" kern="100" dirty="0" smtClean="0">
                          <a:solidFill>
                            <a:schemeClr val="lt1"/>
                          </a:solidFill>
                          <a:effectLst/>
                          <a:latin typeface="標楷體" panose="03000509000000000000" pitchFamily="65" charset="-120"/>
                          <a:ea typeface="標楷體" panose="03000509000000000000" pitchFamily="65" charset="-120"/>
                          <a:cs typeface="+mn-cs"/>
                        </a:rPr>
                        <a:t>平均主題標籤數</a:t>
                      </a:r>
                      <a:endParaRPr lang="zh-TW" sz="1400" b="1" kern="100" dirty="0">
                        <a:solidFill>
                          <a:schemeClr val="lt1"/>
                        </a:solidFill>
                        <a:effectLst/>
                        <a:latin typeface="標楷體" panose="03000509000000000000" pitchFamily="65" charset="-120"/>
                        <a:ea typeface="標楷體" panose="03000509000000000000" pitchFamily="65" charset="-120"/>
                        <a:cs typeface="+mn-cs"/>
                      </a:endParaRPr>
                    </a:p>
                  </a:txBody>
                  <a:tcPr marL="68580" marR="68580" marT="0" marB="0"/>
                </a:tc>
                <a:tc>
                  <a:txBody>
                    <a:bodyPr/>
                    <a:lstStyle/>
                    <a:p>
                      <a:pPr>
                        <a:lnSpc>
                          <a:spcPct val="150000"/>
                        </a:lnSpc>
                        <a:spcAft>
                          <a:spcPts val="0"/>
                        </a:spcAft>
                      </a:pPr>
                      <a:r>
                        <a:rPr lang="en-US" sz="1400" kern="100" dirty="0">
                          <a:effectLst/>
                          <a:latin typeface="標楷體" panose="03000509000000000000" pitchFamily="65" charset="-120"/>
                          <a:ea typeface="標楷體" panose="03000509000000000000" pitchFamily="65" charset="-120"/>
                        </a:rPr>
                        <a:t>0.086899</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759181655"/>
                  </a:ext>
                </a:extLst>
              </a:tr>
              <a:tr h="395434">
                <a:tc>
                  <a:txBody>
                    <a:bodyPr/>
                    <a:lstStyle/>
                    <a:p>
                      <a:pPr marL="0" algn="l" defTabSz="914400" rtl="0" eaLnBrk="1" latinLnBrk="0" hangingPunct="1">
                        <a:lnSpc>
                          <a:spcPct val="150000"/>
                        </a:lnSpc>
                        <a:spcAft>
                          <a:spcPts val="0"/>
                        </a:spcAft>
                      </a:pPr>
                      <a:r>
                        <a:rPr lang="zh-TW" altLang="zh-TW" sz="1400" b="1" kern="100" dirty="0" smtClean="0">
                          <a:solidFill>
                            <a:schemeClr val="lt1"/>
                          </a:solidFill>
                          <a:effectLst/>
                          <a:latin typeface="標楷體" panose="03000509000000000000" pitchFamily="65" charset="-120"/>
                          <a:ea typeface="標楷體" panose="03000509000000000000" pitchFamily="65" charset="-120"/>
                          <a:cs typeface="+mn-cs"/>
                        </a:rPr>
                        <a:t>情緒詞數量</a:t>
                      </a:r>
                      <a:endParaRPr lang="zh-TW" sz="1400" b="1" kern="100" dirty="0">
                        <a:solidFill>
                          <a:schemeClr val="lt1"/>
                        </a:solidFill>
                        <a:effectLst/>
                        <a:latin typeface="標楷體" panose="03000509000000000000" pitchFamily="65" charset="-120"/>
                        <a:ea typeface="標楷體" panose="03000509000000000000" pitchFamily="65" charset="-120"/>
                        <a:cs typeface="+mn-cs"/>
                      </a:endParaRPr>
                    </a:p>
                  </a:txBody>
                  <a:tcPr marL="68580" marR="68580" marT="0" marB="0"/>
                </a:tc>
                <a:tc>
                  <a:txBody>
                    <a:bodyPr/>
                    <a:lstStyle/>
                    <a:p>
                      <a:pPr>
                        <a:lnSpc>
                          <a:spcPct val="150000"/>
                        </a:lnSpc>
                        <a:spcAft>
                          <a:spcPts val="0"/>
                        </a:spcAft>
                      </a:pPr>
                      <a:r>
                        <a:rPr lang="en-US" sz="1400" kern="100">
                          <a:effectLst/>
                          <a:latin typeface="標楷體" panose="03000509000000000000" pitchFamily="65" charset="-120"/>
                          <a:ea typeface="標楷體" panose="03000509000000000000" pitchFamily="65" charset="-120"/>
                        </a:rPr>
                        <a:t>0.045236</a:t>
                      </a:r>
                      <a:endParaRPr lang="zh-TW" sz="14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519323712"/>
                  </a:ext>
                </a:extLst>
              </a:tr>
              <a:tr h="395434">
                <a:tc>
                  <a:txBody>
                    <a:bodyPr/>
                    <a:lstStyle/>
                    <a:p>
                      <a:pPr marL="0" algn="l" defTabSz="914400" rtl="0" eaLnBrk="1" latinLnBrk="0" hangingPunct="1">
                        <a:lnSpc>
                          <a:spcPct val="150000"/>
                        </a:lnSpc>
                        <a:spcAft>
                          <a:spcPts val="0"/>
                        </a:spcAft>
                      </a:pPr>
                      <a:r>
                        <a:rPr lang="zh-TW" altLang="zh-TW" sz="1400" b="1" kern="100" dirty="0" smtClean="0">
                          <a:solidFill>
                            <a:schemeClr val="lt1"/>
                          </a:solidFill>
                          <a:effectLst/>
                          <a:latin typeface="標楷體" panose="03000509000000000000" pitchFamily="65" charset="-120"/>
                          <a:ea typeface="標楷體" panose="03000509000000000000" pitchFamily="65" charset="-120"/>
                          <a:cs typeface="+mn-cs"/>
                        </a:rPr>
                        <a:t>打卡頻率</a:t>
                      </a:r>
                      <a:endParaRPr lang="zh-TW" sz="1400" b="1" kern="100" dirty="0">
                        <a:solidFill>
                          <a:schemeClr val="lt1"/>
                        </a:solidFill>
                        <a:effectLst/>
                        <a:latin typeface="標楷體" panose="03000509000000000000" pitchFamily="65" charset="-120"/>
                        <a:ea typeface="標楷體" panose="03000509000000000000" pitchFamily="65" charset="-120"/>
                        <a:cs typeface="+mn-cs"/>
                      </a:endParaRPr>
                    </a:p>
                  </a:txBody>
                  <a:tcPr marL="68580" marR="68580" marT="0" marB="0"/>
                </a:tc>
                <a:tc>
                  <a:txBody>
                    <a:bodyPr/>
                    <a:lstStyle/>
                    <a:p>
                      <a:pPr>
                        <a:lnSpc>
                          <a:spcPct val="150000"/>
                        </a:lnSpc>
                        <a:spcAft>
                          <a:spcPts val="0"/>
                        </a:spcAft>
                      </a:pPr>
                      <a:r>
                        <a:rPr lang="en-US" sz="1400" kern="100" dirty="0">
                          <a:effectLst/>
                          <a:latin typeface="標楷體" panose="03000509000000000000" pitchFamily="65" charset="-120"/>
                          <a:ea typeface="標楷體" panose="03000509000000000000" pitchFamily="65" charset="-120"/>
                        </a:rPr>
                        <a:t>0.001197</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675991359"/>
                  </a:ext>
                </a:extLst>
              </a:tr>
              <a:tr h="395434">
                <a:tc>
                  <a:txBody>
                    <a:bodyPr/>
                    <a:lstStyle/>
                    <a:p>
                      <a:pPr marL="0" algn="l" defTabSz="914400" rtl="0" eaLnBrk="1" latinLnBrk="0" hangingPunct="1">
                        <a:lnSpc>
                          <a:spcPct val="150000"/>
                        </a:lnSpc>
                        <a:spcAft>
                          <a:spcPts val="0"/>
                        </a:spcAft>
                      </a:pPr>
                      <a:r>
                        <a:rPr lang="zh-TW" altLang="zh-TW" sz="1400" b="1" kern="100" dirty="0" smtClean="0">
                          <a:solidFill>
                            <a:schemeClr val="lt1"/>
                          </a:solidFill>
                          <a:effectLst/>
                          <a:latin typeface="標楷體" panose="03000509000000000000" pitchFamily="65" charset="-120"/>
                          <a:ea typeface="標楷體" panose="03000509000000000000" pitchFamily="65" charset="-120"/>
                          <a:cs typeface="+mn-cs"/>
                        </a:rPr>
                        <a:t>粉絲數</a:t>
                      </a:r>
                      <a:endParaRPr lang="zh-TW" sz="1400" b="1" kern="100" dirty="0">
                        <a:solidFill>
                          <a:schemeClr val="lt1"/>
                        </a:solidFill>
                        <a:effectLst/>
                        <a:latin typeface="標楷體" panose="03000509000000000000" pitchFamily="65" charset="-120"/>
                        <a:ea typeface="標楷體" panose="03000509000000000000" pitchFamily="65" charset="-120"/>
                        <a:cs typeface="+mn-cs"/>
                      </a:endParaRPr>
                    </a:p>
                  </a:txBody>
                  <a:tcPr marL="68580" marR="68580" marT="0" marB="0"/>
                </a:tc>
                <a:tc>
                  <a:txBody>
                    <a:bodyPr/>
                    <a:lstStyle/>
                    <a:p>
                      <a:pPr>
                        <a:lnSpc>
                          <a:spcPct val="150000"/>
                        </a:lnSpc>
                        <a:spcAft>
                          <a:spcPts val="0"/>
                        </a:spcAft>
                      </a:pPr>
                      <a:r>
                        <a:rPr lang="en-US" sz="1400" kern="100">
                          <a:effectLst/>
                          <a:latin typeface="標楷體" panose="03000509000000000000" pitchFamily="65" charset="-120"/>
                          <a:ea typeface="標楷體" panose="03000509000000000000" pitchFamily="65" charset="-120"/>
                        </a:rPr>
                        <a:t>0.001075</a:t>
                      </a:r>
                      <a:endParaRPr lang="zh-TW" sz="14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701534991"/>
                  </a:ext>
                </a:extLst>
              </a:tr>
              <a:tr h="395434">
                <a:tc>
                  <a:txBody>
                    <a:bodyPr/>
                    <a:lstStyle/>
                    <a:p>
                      <a:pPr marL="0" algn="l" defTabSz="914400" rtl="0" eaLnBrk="1" latinLnBrk="0" hangingPunct="1">
                        <a:lnSpc>
                          <a:spcPct val="150000"/>
                        </a:lnSpc>
                        <a:spcAft>
                          <a:spcPts val="0"/>
                        </a:spcAft>
                      </a:pPr>
                      <a:r>
                        <a:rPr lang="zh-TW" altLang="zh-TW" sz="1400" b="1" kern="100" dirty="0" smtClean="0">
                          <a:solidFill>
                            <a:schemeClr val="lt1"/>
                          </a:solidFill>
                          <a:effectLst/>
                          <a:latin typeface="標楷體" panose="03000509000000000000" pitchFamily="65" charset="-120"/>
                          <a:ea typeface="標楷體" panose="03000509000000000000" pitchFamily="65" charset="-120"/>
                          <a:cs typeface="+mn-cs"/>
                        </a:rPr>
                        <a:t>距離</a:t>
                      </a:r>
                      <a:r>
                        <a:rPr lang="en-US" altLang="zh-TW" sz="1400" b="1" kern="100" dirty="0" smtClean="0">
                          <a:solidFill>
                            <a:schemeClr val="lt1"/>
                          </a:solidFill>
                          <a:effectLst/>
                          <a:latin typeface="標楷體" panose="03000509000000000000" pitchFamily="65" charset="-120"/>
                          <a:ea typeface="標楷體" panose="03000509000000000000" pitchFamily="65" charset="-120"/>
                          <a:cs typeface="+mn-cs"/>
                        </a:rPr>
                        <a:t>menu</a:t>
                      </a:r>
                      <a:r>
                        <a:rPr lang="zh-TW" altLang="zh-TW" sz="1400" b="1" kern="100" dirty="0" smtClean="0">
                          <a:solidFill>
                            <a:schemeClr val="lt1"/>
                          </a:solidFill>
                          <a:effectLst/>
                          <a:latin typeface="標楷體" panose="03000509000000000000" pitchFamily="65" charset="-120"/>
                          <a:ea typeface="標楷體" panose="03000509000000000000" pitchFamily="65" charset="-120"/>
                          <a:cs typeface="+mn-cs"/>
                        </a:rPr>
                        <a:t>排行發布的時間</a:t>
                      </a:r>
                      <a:endParaRPr lang="zh-TW" sz="1400" b="1" kern="100" dirty="0">
                        <a:solidFill>
                          <a:schemeClr val="lt1"/>
                        </a:solidFill>
                        <a:effectLst/>
                        <a:latin typeface="標楷體" panose="03000509000000000000" pitchFamily="65" charset="-120"/>
                        <a:ea typeface="標楷體" panose="03000509000000000000" pitchFamily="65" charset="-120"/>
                        <a:cs typeface="+mn-cs"/>
                      </a:endParaRPr>
                    </a:p>
                  </a:txBody>
                  <a:tcPr marL="68580" marR="68580" marT="0" marB="0"/>
                </a:tc>
                <a:tc>
                  <a:txBody>
                    <a:bodyPr/>
                    <a:lstStyle/>
                    <a:p>
                      <a:pPr>
                        <a:lnSpc>
                          <a:spcPct val="150000"/>
                        </a:lnSpc>
                        <a:spcAft>
                          <a:spcPts val="0"/>
                        </a:spcAft>
                      </a:pPr>
                      <a:r>
                        <a:rPr lang="en-US" sz="1400" kern="100">
                          <a:effectLst/>
                          <a:latin typeface="標楷體" panose="03000509000000000000" pitchFamily="65" charset="-120"/>
                          <a:ea typeface="標楷體" panose="03000509000000000000" pitchFamily="65" charset="-120"/>
                        </a:rPr>
                        <a:t>0.001039</a:t>
                      </a:r>
                      <a:endParaRPr lang="zh-TW" sz="14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439598651"/>
                  </a:ext>
                </a:extLst>
              </a:tr>
              <a:tr h="395434">
                <a:tc>
                  <a:txBody>
                    <a:bodyPr/>
                    <a:lstStyle/>
                    <a:p>
                      <a:pPr marL="0" algn="l" defTabSz="914400" rtl="0" eaLnBrk="1" latinLnBrk="0" hangingPunct="1">
                        <a:lnSpc>
                          <a:spcPct val="150000"/>
                        </a:lnSpc>
                        <a:spcAft>
                          <a:spcPts val="0"/>
                        </a:spcAft>
                      </a:pPr>
                      <a:r>
                        <a:rPr lang="zh-TW" altLang="zh-TW" sz="1400" b="1" kern="100" dirty="0" smtClean="0">
                          <a:solidFill>
                            <a:schemeClr val="lt1"/>
                          </a:solidFill>
                          <a:effectLst/>
                          <a:latin typeface="標楷體" panose="03000509000000000000" pitchFamily="65" charset="-120"/>
                          <a:ea typeface="標楷體" panose="03000509000000000000" pitchFamily="65" charset="-120"/>
                          <a:cs typeface="+mn-cs"/>
                        </a:rPr>
                        <a:t>按讚數</a:t>
                      </a:r>
                      <a:endParaRPr lang="zh-TW" sz="1400" b="1" kern="100" dirty="0">
                        <a:solidFill>
                          <a:schemeClr val="lt1"/>
                        </a:solidFill>
                        <a:effectLst/>
                        <a:latin typeface="標楷體" panose="03000509000000000000" pitchFamily="65" charset="-120"/>
                        <a:ea typeface="標楷體" panose="03000509000000000000" pitchFamily="65" charset="-120"/>
                        <a:cs typeface="+mn-cs"/>
                      </a:endParaRPr>
                    </a:p>
                  </a:txBody>
                  <a:tcPr marL="68580" marR="68580" marT="0" marB="0"/>
                </a:tc>
                <a:tc>
                  <a:txBody>
                    <a:bodyPr/>
                    <a:lstStyle/>
                    <a:p>
                      <a:pPr>
                        <a:lnSpc>
                          <a:spcPct val="150000"/>
                        </a:lnSpc>
                        <a:spcAft>
                          <a:spcPts val="0"/>
                        </a:spcAft>
                      </a:pPr>
                      <a:r>
                        <a:rPr lang="en-US" sz="1400" kern="100" dirty="0">
                          <a:effectLst/>
                          <a:latin typeface="標楷體" panose="03000509000000000000" pitchFamily="65" charset="-120"/>
                          <a:ea typeface="標楷體" panose="03000509000000000000" pitchFamily="65" charset="-120"/>
                        </a:rPr>
                        <a:t>0.000068</a:t>
                      </a:r>
                      <a:endParaRPr lang="zh-TW" sz="14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095732512"/>
                  </a:ext>
                </a:extLst>
              </a:tr>
            </a:tbl>
          </a:graphicData>
        </a:graphic>
      </p:graphicFrame>
      <p:sp>
        <p:nvSpPr>
          <p:cNvPr id="16" name="文本框 386"/>
          <p:cNvSpPr txBox="1"/>
          <p:nvPr/>
        </p:nvSpPr>
        <p:spPr>
          <a:xfrm>
            <a:off x="719550" y="1099740"/>
            <a:ext cx="4647418"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特徵值與排名</a:t>
            </a:r>
            <a:r>
              <a:rPr lang="en-US" altLang="zh-TW" sz="2400" dirty="0">
                <a:solidFill>
                  <a:srgbClr val="157E9F"/>
                </a:solidFill>
                <a:latin typeface="標楷體" panose="03000509000000000000" pitchFamily="65" charset="-120"/>
                <a:ea typeface="標楷體" panose="03000509000000000000" pitchFamily="65" charset="-120"/>
              </a:rPr>
              <a:t>(label)</a:t>
            </a:r>
            <a:r>
              <a:rPr lang="zh-TW" altLang="en-US" sz="2400" dirty="0">
                <a:solidFill>
                  <a:srgbClr val="157E9F"/>
                </a:solidFill>
                <a:latin typeface="標楷體" panose="03000509000000000000" pitchFamily="65" charset="-120"/>
                <a:ea typeface="標楷體" panose="03000509000000000000" pitchFamily="65" charset="-120"/>
              </a:rPr>
              <a:t>的相關係數</a:t>
            </a:r>
            <a:endParaRPr lang="zh-CN" altLang="en-US" sz="2400" dirty="0">
              <a:solidFill>
                <a:srgbClr val="157E9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1187847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37</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矩形 6"/>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8" name="圆角矩形 66"/>
          <p:cNvSpPr/>
          <p:nvPr/>
        </p:nvSpPr>
        <p:spPr>
          <a:xfrm rot="10800000" flipV="1">
            <a:off x="347841"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9" name="直接连接符 68"/>
          <p:cNvCxnSpPr/>
          <p:nvPr/>
        </p:nvCxnSpPr>
        <p:spPr>
          <a:xfrm flipH="1">
            <a:off x="756199" y="1616233"/>
            <a:ext cx="1296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620036" y="453869"/>
            <a:ext cx="4668941" cy="400105"/>
          </a:xfrm>
          <a:prstGeom prst="rect">
            <a:avLst/>
          </a:prstGeom>
        </p:spPr>
        <p:txBody>
          <a:bodyPr wrap="squar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機器學習</a:t>
            </a:r>
            <a:r>
              <a:rPr lang="zh-TW" altLang="en-US" sz="2000" b="1" dirty="0">
                <a:latin typeface="標楷體" panose="03000509000000000000" pitchFamily="65" charset="-120"/>
                <a:ea typeface="標楷體" panose="03000509000000000000" pitchFamily="65" charset="-120"/>
              </a:rPr>
              <a:t>分類演算法</a:t>
            </a:r>
          </a:p>
        </p:txBody>
      </p:sp>
      <p:graphicFrame>
        <p:nvGraphicFramePr>
          <p:cNvPr id="12" name="表格 11"/>
          <p:cNvGraphicFramePr>
            <a:graphicFrameLocks noGrp="1"/>
          </p:cNvGraphicFramePr>
          <p:nvPr>
            <p:extLst>
              <p:ext uri="{D42A27DB-BD31-4B8C-83A1-F6EECF244321}">
                <p14:modId xmlns:p14="http://schemas.microsoft.com/office/powerpoint/2010/main" val="2228967655"/>
              </p:ext>
            </p:extLst>
          </p:nvPr>
        </p:nvGraphicFramePr>
        <p:xfrm>
          <a:off x="2135314" y="1820320"/>
          <a:ext cx="8742556" cy="3697156"/>
        </p:xfrm>
        <a:graphic>
          <a:graphicData uri="http://schemas.openxmlformats.org/drawingml/2006/table">
            <a:tbl>
              <a:tblPr firstRow="1" firstCol="1" bandRow="1">
                <a:tableStyleId>{5C22544A-7EE6-4342-B048-85BDC9FD1C3A}</a:tableStyleId>
              </a:tblPr>
              <a:tblGrid>
                <a:gridCol w="1637913">
                  <a:extLst>
                    <a:ext uri="{9D8B030D-6E8A-4147-A177-3AD203B41FA5}">
                      <a16:colId xmlns:a16="http://schemas.microsoft.com/office/drawing/2014/main" val="1792421606"/>
                    </a:ext>
                  </a:extLst>
                </a:gridCol>
                <a:gridCol w="3581288">
                  <a:extLst>
                    <a:ext uri="{9D8B030D-6E8A-4147-A177-3AD203B41FA5}">
                      <a16:colId xmlns:a16="http://schemas.microsoft.com/office/drawing/2014/main" val="3540839807"/>
                    </a:ext>
                  </a:extLst>
                </a:gridCol>
                <a:gridCol w="3523355">
                  <a:extLst>
                    <a:ext uri="{9D8B030D-6E8A-4147-A177-3AD203B41FA5}">
                      <a16:colId xmlns:a16="http://schemas.microsoft.com/office/drawing/2014/main" val="1174651830"/>
                    </a:ext>
                  </a:extLst>
                </a:gridCol>
              </a:tblGrid>
              <a:tr h="348680">
                <a:tc>
                  <a:txBody>
                    <a:bodyPr/>
                    <a:lstStyle/>
                    <a:p>
                      <a:pPr>
                        <a:lnSpc>
                          <a:spcPct val="150000"/>
                        </a:lnSpc>
                        <a:spcAft>
                          <a:spcPts val="0"/>
                        </a:spcAft>
                      </a:pPr>
                      <a:r>
                        <a:rPr lang="en-US" sz="1600" kern="100">
                          <a:effectLst/>
                        </a:rPr>
                        <a:t> </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1600" kern="100">
                          <a:effectLst/>
                        </a:rPr>
                        <a:t>冰品</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1600" kern="100">
                          <a:effectLst/>
                        </a:rPr>
                        <a:t>韓式料理</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315627945"/>
                  </a:ext>
                </a:extLst>
              </a:tr>
              <a:tr h="348680">
                <a:tc>
                  <a:txBody>
                    <a:bodyPr/>
                    <a:lstStyle/>
                    <a:p>
                      <a:pPr>
                        <a:lnSpc>
                          <a:spcPct val="150000"/>
                        </a:lnSpc>
                        <a:spcAft>
                          <a:spcPts val="0"/>
                        </a:spcAft>
                      </a:pPr>
                      <a:r>
                        <a:rPr lang="en-US" sz="1600" kern="100">
                          <a:effectLst/>
                        </a:rPr>
                        <a:t>SVM</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a:effectLst/>
                        </a:rPr>
                        <a:t>27.1/[5, 8, 7, 8, 7, 3, 2, 2, 2, 2]</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a:effectLst/>
                        </a:rPr>
                        <a:t>11.6/[7, 4, 1, 7, 4, 2, 4, 8, 8, 4]</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959512128"/>
                  </a:ext>
                </a:extLst>
              </a:tr>
              <a:tr h="348680">
                <a:tc>
                  <a:txBody>
                    <a:bodyPr/>
                    <a:lstStyle/>
                    <a:p>
                      <a:pPr>
                        <a:lnSpc>
                          <a:spcPct val="150000"/>
                        </a:lnSpc>
                        <a:spcAft>
                          <a:spcPts val="0"/>
                        </a:spcAft>
                      </a:pPr>
                      <a:r>
                        <a:rPr lang="en-US" sz="1600" kern="100">
                          <a:effectLst/>
                        </a:rPr>
                        <a:t>PCA + SVM</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a:effectLst/>
                        </a:rPr>
                        <a:t>28/[5, 8, 8, 8, 7, 3, 2, 2, 2, 2]</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a:effectLst/>
                        </a:rPr>
                        <a:t>11.6/[7, 4, 1, 7, 4, 2, 4, 8, 8, 4]</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281584524"/>
                  </a:ext>
                </a:extLst>
              </a:tr>
              <a:tr h="348680">
                <a:tc>
                  <a:txBody>
                    <a:bodyPr/>
                    <a:lstStyle/>
                    <a:p>
                      <a:pPr>
                        <a:lnSpc>
                          <a:spcPct val="150000"/>
                        </a:lnSpc>
                        <a:spcAft>
                          <a:spcPts val="0"/>
                        </a:spcAft>
                      </a:pPr>
                      <a:r>
                        <a:rPr lang="en-US" sz="1600" kern="100">
                          <a:effectLst/>
                        </a:rPr>
                        <a:t>KNN</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a:effectLst/>
                        </a:rPr>
                        <a:t>22.5/[7, 9, 2, 10, 7, 3, 8, 3, 9, 2]</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dirty="0">
                          <a:effectLst/>
                        </a:rPr>
                        <a:t>9.1/[2, 10, 4, 7, 4, 9, 8, 8, 10, 8]</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320581947"/>
                  </a:ext>
                </a:extLst>
              </a:tr>
              <a:tr h="348680">
                <a:tc>
                  <a:txBody>
                    <a:bodyPr/>
                    <a:lstStyle/>
                    <a:p>
                      <a:pPr>
                        <a:lnSpc>
                          <a:spcPct val="150000"/>
                        </a:lnSpc>
                        <a:spcAft>
                          <a:spcPts val="0"/>
                        </a:spcAft>
                      </a:pPr>
                      <a:r>
                        <a:rPr lang="en-US" sz="1600" kern="100">
                          <a:effectLst/>
                        </a:rPr>
                        <a:t>PCA + KNN</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a:effectLst/>
                        </a:rPr>
                        <a:t>26.1/[5, 9, 2, 10, 7, 2, 8, 3, 2, 2]</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a:effectLst/>
                        </a:rPr>
                        <a:t>8.9/[2, 10, 4, 7, 4, 8, 9, 8, 10, 8]</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203980195"/>
                  </a:ext>
                </a:extLst>
              </a:tr>
              <a:tr h="739012">
                <a:tc>
                  <a:txBody>
                    <a:bodyPr/>
                    <a:lstStyle/>
                    <a:p>
                      <a:pPr>
                        <a:lnSpc>
                          <a:spcPct val="150000"/>
                        </a:lnSpc>
                        <a:spcAft>
                          <a:spcPts val="0"/>
                        </a:spcAft>
                      </a:pPr>
                      <a:r>
                        <a:rPr lang="en-US" sz="1600" kern="100">
                          <a:effectLst/>
                        </a:rPr>
                        <a:t>Random Forest</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a:effectLst/>
                        </a:rPr>
                        <a:t>26.8/[8, 9, 5, 10, 7, 3, 5, 1, 9, 2]</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a:effectLst/>
                        </a:rPr>
                        <a:t>3.3/[2, 1, 1, 4, 4, 5, 4, 8, 5, 10]</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821116746"/>
                  </a:ext>
                </a:extLst>
              </a:tr>
              <a:tr h="1129344">
                <a:tc>
                  <a:txBody>
                    <a:bodyPr/>
                    <a:lstStyle/>
                    <a:p>
                      <a:pPr>
                        <a:lnSpc>
                          <a:spcPct val="150000"/>
                        </a:lnSpc>
                        <a:spcAft>
                          <a:spcPts val="0"/>
                        </a:spcAft>
                      </a:pPr>
                      <a:r>
                        <a:rPr lang="en-US" sz="1600" kern="100">
                          <a:effectLst/>
                        </a:rPr>
                        <a:t>PCA +</a:t>
                      </a:r>
                      <a:endParaRPr lang="zh-TW" sz="1600" kern="100">
                        <a:effectLst/>
                      </a:endParaRPr>
                    </a:p>
                    <a:p>
                      <a:pPr>
                        <a:lnSpc>
                          <a:spcPct val="150000"/>
                        </a:lnSpc>
                        <a:spcAft>
                          <a:spcPts val="0"/>
                        </a:spcAft>
                      </a:pPr>
                      <a:r>
                        <a:rPr lang="en-US" sz="1600" kern="100">
                          <a:effectLst/>
                        </a:rPr>
                        <a:t>Random Forest</a:t>
                      </a:r>
                      <a:endParaRPr lang="zh-TW" sz="16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dirty="0">
                          <a:effectLst/>
                        </a:rPr>
                        <a:t>19.8/[5, 9, 1, 3, 7, 3, 8, 1, 10, 2]</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600" kern="100" dirty="0">
                          <a:effectLst/>
                        </a:rPr>
                        <a:t>11.7/[4, 8, 1, 7, 8, 3, 9, 8, 8, 4]</a:t>
                      </a:r>
                      <a:endParaRPr 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537781434"/>
                  </a:ext>
                </a:extLst>
              </a:tr>
            </a:tbl>
          </a:graphicData>
        </a:graphic>
      </p:graphicFrame>
      <p:sp>
        <p:nvSpPr>
          <p:cNvPr id="13" name="矩形 12"/>
          <p:cNvSpPr/>
          <p:nvPr/>
        </p:nvSpPr>
        <p:spPr>
          <a:xfrm>
            <a:off x="4245663" y="5558343"/>
            <a:ext cx="5410455" cy="369332"/>
          </a:xfrm>
          <a:prstGeom prst="rect">
            <a:avLst/>
          </a:prstGeom>
        </p:spPr>
        <p:txBody>
          <a:bodyPr wrap="none">
            <a:spAutoFit/>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不同模型下的</a:t>
            </a:r>
            <a:r>
              <a:rPr lang="en-US" altLang="zh-TW" dirty="0">
                <a:latin typeface="Times New Roman" panose="02020603050405020304" pitchFamily="18" charset="0"/>
                <a:ea typeface="標楷體" panose="03000509000000000000" pitchFamily="65" charset="-120"/>
              </a:rPr>
              <a:t>MSE/</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排名</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結果</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a:latin typeface="Times New Roman" panose="02020603050405020304" pitchFamily="18" charset="0"/>
                <a:ea typeface="標楷體" panose="03000509000000000000" pitchFamily="65" charset="-120"/>
                <a:cs typeface="Times New Roman" panose="02020603050405020304" pitchFamily="18" charset="0"/>
              </a:rPr>
              <a:t>標準</a:t>
            </a:r>
            <a:r>
              <a:rPr lang="zh-TW" altLang="en-US" sz="1200" dirty="0" smtClean="0">
                <a:latin typeface="Times New Roman" panose="02020603050405020304" pitchFamily="18" charset="0"/>
                <a:ea typeface="標楷體" panose="03000509000000000000" pitchFamily="65" charset="-120"/>
                <a:cs typeface="Times New Roman" panose="02020603050405020304" pitchFamily="18" charset="0"/>
              </a:rPr>
              <a:t>排名：</a:t>
            </a:r>
            <a:r>
              <a:rPr lang="en-US" altLang="zh-TW" sz="1200" dirty="0">
                <a:latin typeface="Times New Roman" panose="02020603050405020304" pitchFamily="18" charset="0"/>
                <a:ea typeface="標楷體" panose="03000509000000000000" pitchFamily="65" charset="-120"/>
                <a:cs typeface="Times New Roman" panose="02020603050405020304" pitchFamily="18" charset="0"/>
              </a:rPr>
              <a:t>[1,2,3,4,5,6,7,8,9,10])</a:t>
            </a:r>
            <a:endParaRPr lang="zh-TW" altLang="en-US" sz="1200" dirty="0"/>
          </a:p>
        </p:txBody>
      </p:sp>
      <p:sp>
        <p:nvSpPr>
          <p:cNvPr id="15" name="文本框 386"/>
          <p:cNvSpPr txBox="1"/>
          <p:nvPr/>
        </p:nvSpPr>
        <p:spPr>
          <a:xfrm>
            <a:off x="719550" y="1099740"/>
            <a:ext cx="1415764" cy="572460"/>
          </a:xfrm>
          <a:prstGeom prst="rect">
            <a:avLst/>
          </a:prstGeom>
          <a:noFill/>
        </p:spPr>
        <p:txBody>
          <a:bodyPr wrap="none" lIns="91436" tIns="45718" rIns="91436" bIns="45718" rtlCol="0">
            <a:spAutoFit/>
          </a:bodyPr>
          <a:lstStyle/>
          <a:p>
            <a:pPr>
              <a:lnSpc>
                <a:spcPct val="130000"/>
              </a:lnSpc>
            </a:pPr>
            <a:r>
              <a:rPr lang="zh-TW" altLang="en-US" sz="2400" dirty="0" smtClean="0">
                <a:solidFill>
                  <a:srgbClr val="157E9F"/>
                </a:solidFill>
                <a:latin typeface="標楷體" panose="03000509000000000000" pitchFamily="65" charset="-120"/>
                <a:ea typeface="標楷體" panose="03000509000000000000" pitchFamily="65" charset="-120"/>
              </a:rPr>
              <a:t>排名</a:t>
            </a:r>
            <a:r>
              <a:rPr lang="zh-TW" altLang="en-US" sz="2400" dirty="0">
                <a:solidFill>
                  <a:srgbClr val="157E9F"/>
                </a:solidFill>
                <a:latin typeface="標楷體" panose="03000509000000000000" pitchFamily="65" charset="-120"/>
                <a:ea typeface="標楷體" panose="03000509000000000000" pitchFamily="65" charset="-120"/>
              </a:rPr>
              <a:t>預測</a:t>
            </a:r>
            <a:endParaRPr lang="zh-CN" altLang="en-US" sz="2400" dirty="0">
              <a:solidFill>
                <a:srgbClr val="157E9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1009602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38</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7" name="圆角矩形 66"/>
          <p:cNvSpPr/>
          <p:nvPr/>
        </p:nvSpPr>
        <p:spPr>
          <a:xfrm rot="10800000" flipV="1">
            <a:off x="347841"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8" name="直接连接符 68"/>
          <p:cNvCxnSpPr/>
          <p:nvPr/>
        </p:nvCxnSpPr>
        <p:spPr>
          <a:xfrm flipH="1">
            <a:off x="756199" y="1616233"/>
            <a:ext cx="3996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620036" y="453869"/>
            <a:ext cx="4668941" cy="400105"/>
          </a:xfrm>
          <a:prstGeom prst="rect">
            <a:avLst/>
          </a:prstGeom>
        </p:spPr>
        <p:txBody>
          <a:bodyPr wrap="squar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機器學習</a:t>
            </a:r>
            <a:r>
              <a:rPr lang="zh-TW" altLang="en-US" sz="2000" b="1" dirty="0">
                <a:latin typeface="標楷體" panose="03000509000000000000" pitchFamily="65" charset="-120"/>
                <a:ea typeface="標楷體" panose="03000509000000000000" pitchFamily="65" charset="-120"/>
              </a:rPr>
              <a:t>分類演算法</a:t>
            </a:r>
          </a:p>
        </p:txBody>
      </p:sp>
      <p:sp>
        <p:nvSpPr>
          <p:cNvPr id="11" name="矩形 10"/>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graphicFrame>
        <p:nvGraphicFramePr>
          <p:cNvPr id="12" name="表格 11"/>
          <p:cNvGraphicFramePr>
            <a:graphicFrameLocks noGrp="1"/>
          </p:cNvGraphicFramePr>
          <p:nvPr>
            <p:extLst>
              <p:ext uri="{D42A27DB-BD31-4B8C-83A1-F6EECF244321}">
                <p14:modId xmlns:p14="http://schemas.microsoft.com/office/powerpoint/2010/main" val="934478971"/>
              </p:ext>
            </p:extLst>
          </p:nvPr>
        </p:nvGraphicFramePr>
        <p:xfrm>
          <a:off x="6311589" y="1382748"/>
          <a:ext cx="4728119" cy="4456597"/>
        </p:xfrm>
        <a:graphic>
          <a:graphicData uri="http://schemas.openxmlformats.org/drawingml/2006/table">
            <a:tbl>
              <a:tblPr firstRow="1" firstCol="1" bandRow="1">
                <a:tableStyleId>{5C22544A-7EE6-4342-B048-85BDC9FD1C3A}</a:tableStyleId>
              </a:tblPr>
              <a:tblGrid>
                <a:gridCol w="1162122">
                  <a:extLst>
                    <a:ext uri="{9D8B030D-6E8A-4147-A177-3AD203B41FA5}">
                      <a16:colId xmlns:a16="http://schemas.microsoft.com/office/drawing/2014/main" val="3974489144"/>
                    </a:ext>
                  </a:extLst>
                </a:gridCol>
                <a:gridCol w="2113344">
                  <a:extLst>
                    <a:ext uri="{9D8B030D-6E8A-4147-A177-3AD203B41FA5}">
                      <a16:colId xmlns:a16="http://schemas.microsoft.com/office/drawing/2014/main" val="1363097536"/>
                    </a:ext>
                  </a:extLst>
                </a:gridCol>
                <a:gridCol w="622566">
                  <a:extLst>
                    <a:ext uri="{9D8B030D-6E8A-4147-A177-3AD203B41FA5}">
                      <a16:colId xmlns:a16="http://schemas.microsoft.com/office/drawing/2014/main" val="3140212590"/>
                    </a:ext>
                  </a:extLst>
                </a:gridCol>
                <a:gridCol w="830087">
                  <a:extLst>
                    <a:ext uri="{9D8B030D-6E8A-4147-A177-3AD203B41FA5}">
                      <a16:colId xmlns:a16="http://schemas.microsoft.com/office/drawing/2014/main" val="1914600014"/>
                    </a:ext>
                  </a:extLst>
                </a:gridCol>
              </a:tblGrid>
              <a:tr h="243123">
                <a:tc>
                  <a:txBody>
                    <a:bodyPr/>
                    <a:lstStyle/>
                    <a:p>
                      <a:pPr algn="ctr">
                        <a:lnSpc>
                          <a:spcPct val="150000"/>
                        </a:lnSpc>
                        <a:spcAft>
                          <a:spcPts val="0"/>
                        </a:spcAft>
                      </a:pPr>
                      <a:r>
                        <a:rPr lang="en-US" sz="1100" kern="0" dirty="0">
                          <a:solidFill>
                            <a:schemeClr val="bg1"/>
                          </a:solidFill>
                          <a:effectLst/>
                          <a:latin typeface="標楷體" panose="03000509000000000000" pitchFamily="65" charset="-120"/>
                          <a:ea typeface="標楷體" panose="03000509000000000000" pitchFamily="65" charset="-120"/>
                          <a:cs typeface="新細明體" panose="02020500000000000000" pitchFamily="18" charset="-120"/>
                        </a:rPr>
                        <a:t>Menu</a:t>
                      </a:r>
                      <a:r>
                        <a:rPr lang="zh-TW" sz="11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美食誌排名</a:t>
                      </a:r>
                      <a:endParaRPr lang="zh-TW" sz="11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1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餐廳名稱</a:t>
                      </a:r>
                      <a:endParaRPr lang="zh-TW" sz="11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1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排名</a:t>
                      </a:r>
                      <a:endParaRPr lang="zh-TW" sz="11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1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排名分數</a:t>
                      </a:r>
                      <a:endParaRPr lang="zh-TW" sz="11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173468517"/>
                  </a:ext>
                </a:extLst>
              </a:tr>
              <a:tr h="263448">
                <a:tc>
                  <a:txBody>
                    <a:bodyPr/>
                    <a:lstStyle/>
                    <a:p>
                      <a:pPr algn="ctr">
                        <a:lnSpc>
                          <a:spcPct val="150000"/>
                        </a:lnSpc>
                        <a:spcAft>
                          <a:spcPts val="0"/>
                        </a:spcAft>
                      </a:pPr>
                      <a:r>
                        <a:rPr lang="en-US" sz="1100" b="1" kern="0" dirty="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一桶</a:t>
                      </a:r>
                      <a:r>
                        <a:rPr lang="en-US"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 tone </a:t>
                      </a: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韓式新食</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3.445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4124631071"/>
                  </a:ext>
                </a:extLst>
              </a:tr>
              <a:tr h="263448">
                <a:tc>
                  <a:txBody>
                    <a:bodyPr/>
                    <a:lstStyle/>
                    <a:p>
                      <a:pPr algn="ctr">
                        <a:lnSpc>
                          <a:spcPct val="150000"/>
                        </a:lnSpc>
                        <a:spcAft>
                          <a:spcPts val="0"/>
                        </a:spcAft>
                      </a:pPr>
                      <a:r>
                        <a:rPr lang="en-US" sz="1100" kern="0" dirty="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台中高麗屋</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3.189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274488011"/>
                  </a:ext>
                </a:extLst>
              </a:tr>
              <a:tr h="263448">
                <a:tc>
                  <a:txBody>
                    <a:bodyPr/>
                    <a:lstStyle/>
                    <a:p>
                      <a:pPr algn="ctr">
                        <a:lnSpc>
                          <a:spcPct val="150000"/>
                        </a:lnSpc>
                        <a:spcAft>
                          <a:spcPts val="0"/>
                        </a:spcAft>
                      </a:pPr>
                      <a:r>
                        <a:rPr lang="en-US" sz="1100" kern="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花小豬</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5.861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292064875"/>
                  </a:ext>
                </a:extLst>
              </a:tr>
              <a:tr h="263448">
                <a:tc>
                  <a:txBody>
                    <a:bodyPr/>
                    <a:lstStyle/>
                    <a:p>
                      <a:pPr algn="ctr">
                        <a:lnSpc>
                          <a:spcPct val="150000"/>
                        </a:lnSpc>
                        <a:spcAft>
                          <a:spcPts val="0"/>
                        </a:spcAft>
                      </a:pPr>
                      <a:r>
                        <a:rPr lang="en-US" sz="1100" kern="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菜豚屋</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6.265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4030782393"/>
                  </a:ext>
                </a:extLst>
              </a:tr>
              <a:tr h="263448">
                <a:tc>
                  <a:txBody>
                    <a:bodyPr/>
                    <a:lstStyle/>
                    <a:p>
                      <a:pPr algn="ctr">
                        <a:lnSpc>
                          <a:spcPct val="150000"/>
                        </a:lnSpc>
                        <a:spcAft>
                          <a:spcPts val="0"/>
                        </a:spcAft>
                      </a:pPr>
                      <a:r>
                        <a:rPr lang="en-US" sz="1100" kern="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好好吃肉</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6.67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897754819"/>
                  </a:ext>
                </a:extLst>
              </a:tr>
              <a:tr h="263448">
                <a:tc>
                  <a:txBody>
                    <a:bodyPr/>
                    <a:lstStyle/>
                    <a:p>
                      <a:pPr algn="ctr">
                        <a:lnSpc>
                          <a:spcPct val="150000"/>
                        </a:lnSpc>
                        <a:spcAft>
                          <a:spcPts val="0"/>
                        </a:spcAft>
                      </a:pPr>
                      <a:r>
                        <a:rPr lang="en-US" sz="1100" kern="0" dirty="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韓太閣</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1.738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815330606"/>
                  </a:ext>
                </a:extLst>
              </a:tr>
              <a:tr h="263448">
                <a:tc>
                  <a:txBody>
                    <a:bodyPr/>
                    <a:lstStyle/>
                    <a:p>
                      <a:pPr algn="ctr">
                        <a:lnSpc>
                          <a:spcPct val="150000"/>
                        </a:lnSpc>
                        <a:spcAft>
                          <a:spcPts val="0"/>
                        </a:spcAft>
                      </a:pPr>
                      <a:r>
                        <a:rPr lang="en-US" sz="1100" kern="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韓鄉韓國料理</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2.223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400723048"/>
                  </a:ext>
                </a:extLst>
              </a:tr>
              <a:tr h="364657">
                <a:tc>
                  <a:txBody>
                    <a:bodyPr/>
                    <a:lstStyle/>
                    <a:p>
                      <a:pPr algn="ctr">
                        <a:lnSpc>
                          <a:spcPct val="150000"/>
                        </a:lnSpc>
                        <a:spcAft>
                          <a:spcPts val="0"/>
                        </a:spcAft>
                      </a:pPr>
                      <a:r>
                        <a:rPr lang="en-US" sz="1100" kern="0" dirty="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囍韓燒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3.947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640372656"/>
                  </a:ext>
                </a:extLst>
              </a:tr>
              <a:tr h="263448">
                <a:tc>
                  <a:txBody>
                    <a:bodyPr/>
                    <a:lstStyle/>
                    <a:p>
                      <a:pPr algn="ctr">
                        <a:lnSpc>
                          <a:spcPct val="150000"/>
                        </a:lnSpc>
                        <a:spcAft>
                          <a:spcPts val="0"/>
                        </a:spcAft>
                      </a:pPr>
                      <a:r>
                        <a:rPr lang="en-US" sz="1100" kern="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FASHION PIG </a:t>
                      </a: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韓式熟成五花肉</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4.244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38518611"/>
                  </a:ext>
                </a:extLst>
              </a:tr>
              <a:tr h="263448">
                <a:tc>
                  <a:txBody>
                    <a:bodyPr/>
                    <a:lstStyle/>
                    <a:p>
                      <a:pPr algn="ctr">
                        <a:lnSpc>
                          <a:spcPct val="150000"/>
                        </a:lnSpc>
                        <a:spcAft>
                          <a:spcPts val="0"/>
                        </a:spcAft>
                      </a:pPr>
                      <a:r>
                        <a:rPr lang="en-US" sz="1100" kern="0" dirty="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GangNam </a:t>
                      </a: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首爾韓鍋</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3.645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1075947970"/>
                  </a:ext>
                </a:extLst>
              </a:tr>
              <a:tr h="263448">
                <a:tc>
                  <a:txBody>
                    <a:bodyPr/>
                    <a:lstStyle/>
                    <a:p>
                      <a:pPr algn="ctr">
                        <a:lnSpc>
                          <a:spcPct val="150000"/>
                        </a:lnSpc>
                        <a:spcAft>
                          <a:spcPts val="0"/>
                        </a:spcAft>
                      </a:pPr>
                      <a:r>
                        <a:rPr lang="en-US" sz="1100" kern="0" dirty="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肉鮮生</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9.095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4105919846"/>
                  </a:ext>
                </a:extLst>
              </a:tr>
              <a:tr h="263448">
                <a:tc>
                  <a:txBody>
                    <a:bodyPr/>
                    <a:lstStyle/>
                    <a:p>
                      <a:pPr algn="ctr">
                        <a:lnSpc>
                          <a:spcPct val="150000"/>
                        </a:lnSpc>
                        <a:spcAft>
                          <a:spcPts val="0"/>
                        </a:spcAft>
                      </a:pPr>
                      <a:r>
                        <a:rPr lang="en-US" sz="1100" kern="0" dirty="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Meat Love</a:t>
                      </a: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橡木炭火韓國烤肉</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1.415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4015509223"/>
                  </a:ext>
                </a:extLst>
              </a:tr>
              <a:tr h="263448">
                <a:tc>
                  <a:txBody>
                    <a:bodyPr/>
                    <a:lstStyle/>
                    <a:p>
                      <a:pPr algn="ctr">
                        <a:lnSpc>
                          <a:spcPct val="150000"/>
                        </a:lnSpc>
                        <a:spcAft>
                          <a:spcPts val="0"/>
                        </a:spcAft>
                      </a:pPr>
                      <a:r>
                        <a:rPr lang="en-US" sz="1100" kern="0" dirty="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小飯館兒</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3.604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806080789"/>
                  </a:ext>
                </a:extLst>
              </a:tr>
              <a:tr h="263448">
                <a:tc>
                  <a:txBody>
                    <a:bodyPr/>
                    <a:lstStyle/>
                    <a:p>
                      <a:pPr algn="ctr">
                        <a:lnSpc>
                          <a:spcPct val="150000"/>
                        </a:lnSpc>
                        <a:spcAft>
                          <a:spcPts val="0"/>
                        </a:spcAft>
                      </a:pPr>
                      <a:r>
                        <a:rPr lang="en-US" sz="1100" kern="0" dirty="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韓川館</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2.663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305838500"/>
                  </a:ext>
                </a:extLst>
              </a:tr>
              <a:tr h="263448">
                <a:tc>
                  <a:txBody>
                    <a:bodyPr/>
                    <a:lstStyle/>
                    <a:p>
                      <a:pPr algn="ctr">
                        <a:lnSpc>
                          <a:spcPct val="150000"/>
                        </a:lnSpc>
                        <a:spcAft>
                          <a:spcPts val="0"/>
                        </a:spcAft>
                      </a:pPr>
                      <a:r>
                        <a:rPr lang="en-US" sz="1100" kern="0" dirty="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a:t>
                      </a:r>
                      <a:endParaRPr lang="zh-TW" sz="11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順風韓國料理</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2.223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1315166052"/>
                  </a:ext>
                </a:extLst>
              </a:tr>
            </a:tbl>
          </a:graphicData>
        </a:graphic>
      </p:graphicFrame>
      <p:sp>
        <p:nvSpPr>
          <p:cNvPr id="14" name="矩形 13"/>
          <p:cNvSpPr/>
          <p:nvPr/>
        </p:nvSpPr>
        <p:spPr>
          <a:xfrm>
            <a:off x="6736655" y="5839345"/>
            <a:ext cx="3877985" cy="369332"/>
          </a:xfrm>
          <a:prstGeom prst="rect">
            <a:avLst/>
          </a:prstGeom>
        </p:spPr>
        <p:txBody>
          <a:bodyPr wrap="none">
            <a:spAutoFit/>
          </a:bodyPr>
          <a:lstStyle/>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冰品類別</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以均值決定</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25</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間店家的排名</a:t>
            </a:r>
          </a:p>
        </p:txBody>
      </p:sp>
      <p:grpSp>
        <p:nvGrpSpPr>
          <p:cNvPr id="15" name="Group 398"/>
          <p:cNvGrpSpPr/>
          <p:nvPr/>
        </p:nvGrpSpPr>
        <p:grpSpPr>
          <a:xfrm>
            <a:off x="620078" y="1840008"/>
            <a:ext cx="391999" cy="405287"/>
            <a:chOff x="209551" y="3594100"/>
            <a:chExt cx="280988" cy="290513"/>
          </a:xfrm>
          <a:solidFill>
            <a:srgbClr val="157E9F"/>
          </a:solidFill>
        </p:grpSpPr>
        <p:sp>
          <p:nvSpPr>
            <p:cNvPr id="16"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17"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18" name="矩形 17"/>
          <p:cNvSpPr/>
          <p:nvPr/>
        </p:nvSpPr>
        <p:spPr>
          <a:xfrm>
            <a:off x="1136487" y="1827207"/>
            <a:ext cx="1877437" cy="430887"/>
          </a:xfrm>
          <a:prstGeom prst="rect">
            <a:avLst/>
          </a:prstGeom>
        </p:spPr>
        <p:txBody>
          <a:bodyPr wrap="none">
            <a:spAutoFit/>
          </a:bodyPr>
          <a:lstStyle/>
          <a:p>
            <a:r>
              <a:rPr lang="zh-TW" altLang="en-US" sz="2200" dirty="0" smtClean="0">
                <a:latin typeface="Times New Roman" panose="02020603050405020304" pitchFamily="18" charset="0"/>
                <a:ea typeface="標楷體" panose="03000509000000000000" pitchFamily="65" charset="-120"/>
              </a:rPr>
              <a:t>排名計算方</a:t>
            </a:r>
            <a:r>
              <a:rPr lang="zh-TW" altLang="en-US" sz="2200" dirty="0">
                <a:latin typeface="Times New Roman" panose="02020603050405020304" pitchFamily="18" charset="0"/>
                <a:ea typeface="標楷體" panose="03000509000000000000" pitchFamily="65" charset="-120"/>
              </a:rPr>
              <a:t>式</a:t>
            </a:r>
          </a:p>
        </p:txBody>
      </p:sp>
      <p:sp>
        <p:nvSpPr>
          <p:cNvPr id="19" name="TextBox 36"/>
          <p:cNvSpPr txBox="1">
            <a:spLocks noChangeArrowheads="1"/>
          </p:cNvSpPr>
          <p:nvPr/>
        </p:nvSpPr>
        <p:spPr bwMode="auto">
          <a:xfrm>
            <a:off x="740162" y="2240791"/>
            <a:ext cx="4547523" cy="1101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20000"/>
              </a:lnSpc>
              <a:spcBef>
                <a:spcPct val="0"/>
              </a:spcBef>
            </a:pP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依據此店家所有評論的排名</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，計算均值作為店家總評分</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
            </a:r>
            <a:b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b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(random </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forest</a:t>
            </a:r>
            <a:r>
              <a:rPr lang="zh-TW" altLang="en-US" sz="1600" dirty="0">
                <a:latin typeface="Times New Roman" panose="02020603050405020304" pitchFamily="18" charset="0"/>
                <a:ea typeface="標楷體" panose="03000509000000000000" pitchFamily="65" charset="-120"/>
                <a:cs typeface="Times New Roman" panose="02020603050405020304" pitchFamily="18" charset="0"/>
              </a:rPr>
              <a:t>回歸問題</a:t>
            </a:r>
            <a:r>
              <a:rPr lang="en-US" altLang="zh-TW" sz="1600"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sz="1600" dirty="0" err="1">
                <a:latin typeface="Times New Roman" panose="02020603050405020304" pitchFamily="18" charset="0"/>
                <a:ea typeface="標楷體" panose="03000509000000000000" pitchFamily="65" charset="-120"/>
                <a:cs typeface="Times New Roman" panose="02020603050405020304" pitchFamily="18" charset="0"/>
              </a:rPr>
              <a:t>Breiman</a:t>
            </a:r>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 L.(2001)))</a:t>
            </a:r>
          </a:p>
        </p:txBody>
      </p:sp>
      <p:graphicFrame>
        <p:nvGraphicFramePr>
          <p:cNvPr id="21" name="表格 20"/>
          <p:cNvGraphicFramePr>
            <a:graphicFrameLocks noGrp="1"/>
          </p:cNvGraphicFramePr>
          <p:nvPr>
            <p:extLst>
              <p:ext uri="{D42A27DB-BD31-4B8C-83A1-F6EECF244321}">
                <p14:modId xmlns:p14="http://schemas.microsoft.com/office/powerpoint/2010/main" val="2628611139"/>
              </p:ext>
            </p:extLst>
          </p:nvPr>
        </p:nvGraphicFramePr>
        <p:xfrm>
          <a:off x="848190" y="3508272"/>
          <a:ext cx="4682814" cy="3214648"/>
        </p:xfrm>
        <a:graphic>
          <a:graphicData uri="http://schemas.openxmlformats.org/drawingml/2006/table">
            <a:tbl>
              <a:tblPr firstRow="1" firstCol="1" bandRow="1">
                <a:tableStyleId>{5C22544A-7EE6-4342-B048-85BDC9FD1C3A}</a:tableStyleId>
              </a:tblPr>
              <a:tblGrid>
                <a:gridCol w="1150986">
                  <a:extLst>
                    <a:ext uri="{9D8B030D-6E8A-4147-A177-3AD203B41FA5}">
                      <a16:colId xmlns:a16="http://schemas.microsoft.com/office/drawing/2014/main" val="453164797"/>
                    </a:ext>
                  </a:extLst>
                </a:gridCol>
                <a:gridCol w="2093094">
                  <a:extLst>
                    <a:ext uri="{9D8B030D-6E8A-4147-A177-3AD203B41FA5}">
                      <a16:colId xmlns:a16="http://schemas.microsoft.com/office/drawing/2014/main" val="3216780083"/>
                    </a:ext>
                  </a:extLst>
                </a:gridCol>
                <a:gridCol w="616600">
                  <a:extLst>
                    <a:ext uri="{9D8B030D-6E8A-4147-A177-3AD203B41FA5}">
                      <a16:colId xmlns:a16="http://schemas.microsoft.com/office/drawing/2014/main" val="2952576225"/>
                    </a:ext>
                  </a:extLst>
                </a:gridCol>
                <a:gridCol w="822134">
                  <a:extLst>
                    <a:ext uri="{9D8B030D-6E8A-4147-A177-3AD203B41FA5}">
                      <a16:colId xmlns:a16="http://schemas.microsoft.com/office/drawing/2014/main" val="3659350740"/>
                    </a:ext>
                  </a:extLst>
                </a:gridCol>
              </a:tblGrid>
              <a:tr h="271830">
                <a:tc>
                  <a:txBody>
                    <a:bodyPr/>
                    <a:lstStyle/>
                    <a:p>
                      <a:pPr algn="ctr">
                        <a:lnSpc>
                          <a:spcPct val="150000"/>
                        </a:lnSpc>
                        <a:spcAft>
                          <a:spcPts val="0"/>
                        </a:spcAft>
                      </a:pPr>
                      <a:r>
                        <a:rPr lang="en-US" sz="1100" kern="0" dirty="0">
                          <a:solidFill>
                            <a:schemeClr val="bg1"/>
                          </a:solidFill>
                          <a:effectLst/>
                          <a:latin typeface="標楷體" panose="03000509000000000000" pitchFamily="65" charset="-120"/>
                          <a:ea typeface="標楷體" panose="03000509000000000000" pitchFamily="65" charset="-120"/>
                          <a:cs typeface="新細明體" panose="02020500000000000000" pitchFamily="18" charset="-120"/>
                        </a:rPr>
                        <a:t>Menu</a:t>
                      </a:r>
                      <a:r>
                        <a:rPr lang="zh-TW" sz="11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美食誌排名</a:t>
                      </a:r>
                      <a:endParaRPr lang="zh-TW" sz="11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1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餐廳名稱</a:t>
                      </a:r>
                      <a:endParaRPr lang="zh-TW" sz="11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1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排名</a:t>
                      </a:r>
                      <a:endParaRPr lang="zh-TW" sz="11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zh-TW" sz="11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排名分數</a:t>
                      </a:r>
                      <a:endParaRPr lang="zh-TW" sz="11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4129494926"/>
                  </a:ext>
                </a:extLst>
              </a:tr>
              <a:tr h="374129">
                <a:tc>
                  <a:txBody>
                    <a:bodyPr/>
                    <a:lstStyle/>
                    <a:p>
                      <a:pPr algn="ctr">
                        <a:lnSpc>
                          <a:spcPct val="150000"/>
                        </a:lnSpc>
                        <a:spcAft>
                          <a:spcPts val="0"/>
                        </a:spcAft>
                      </a:pP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第</a:t>
                      </a:r>
                      <a:r>
                        <a:rPr lang="en-US"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1</a:t>
                      </a: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名</a:t>
                      </a:r>
                      <a:endParaRPr lang="zh-TW" sz="12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韓虎嘯</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1.415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434687598"/>
                  </a:ext>
                </a:extLst>
              </a:tr>
              <a:tr h="271830">
                <a:tc>
                  <a:txBody>
                    <a:bodyPr/>
                    <a:lstStyle/>
                    <a:p>
                      <a:pPr algn="ctr">
                        <a:lnSpc>
                          <a:spcPct val="150000"/>
                        </a:lnSpc>
                        <a:spcAft>
                          <a:spcPts val="0"/>
                        </a:spcAft>
                      </a:pP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第</a:t>
                      </a:r>
                      <a:r>
                        <a:rPr lang="en-US"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2</a:t>
                      </a: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名</a:t>
                      </a:r>
                      <a:endParaRPr lang="zh-TW" sz="12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豬對有韓式烤肉吃到飽</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3.436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840533490"/>
                  </a:ext>
                </a:extLst>
              </a:tr>
              <a:tr h="271830">
                <a:tc>
                  <a:txBody>
                    <a:bodyPr/>
                    <a:lstStyle/>
                    <a:p>
                      <a:pPr algn="ctr">
                        <a:lnSpc>
                          <a:spcPct val="150000"/>
                        </a:lnSpc>
                        <a:spcAft>
                          <a:spcPts val="0"/>
                        </a:spcAft>
                      </a:pP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第</a:t>
                      </a:r>
                      <a:r>
                        <a:rPr lang="en-US"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3</a:t>
                      </a: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名</a:t>
                      </a:r>
                      <a:endParaRPr lang="zh-TW" sz="12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I</a:t>
                      </a: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a:t>
                      </a:r>
                      <a:r>
                        <a:rPr lang="en-US"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m Kimchi</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3.21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212990130"/>
                  </a:ext>
                </a:extLst>
              </a:tr>
              <a:tr h="271830">
                <a:tc>
                  <a:txBody>
                    <a:bodyPr/>
                    <a:lstStyle/>
                    <a:p>
                      <a:pPr algn="ctr">
                        <a:lnSpc>
                          <a:spcPct val="150000"/>
                        </a:lnSpc>
                        <a:spcAft>
                          <a:spcPts val="0"/>
                        </a:spcAft>
                      </a:pP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第</a:t>
                      </a:r>
                      <a:r>
                        <a:rPr lang="en-US"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4</a:t>
                      </a: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名</a:t>
                      </a:r>
                      <a:endParaRPr lang="zh-TW" sz="12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Broccoli Beer </a:t>
                      </a: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韓國餐酒食堂</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340719814"/>
                  </a:ext>
                </a:extLst>
              </a:tr>
              <a:tr h="271830">
                <a:tc>
                  <a:txBody>
                    <a:bodyPr/>
                    <a:lstStyle/>
                    <a:p>
                      <a:pPr algn="ctr">
                        <a:lnSpc>
                          <a:spcPct val="150000"/>
                        </a:lnSpc>
                        <a:spcAft>
                          <a:spcPts val="0"/>
                        </a:spcAft>
                      </a:pP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第</a:t>
                      </a:r>
                      <a:r>
                        <a:rPr lang="en-US"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5</a:t>
                      </a: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名</a:t>
                      </a:r>
                      <a:endParaRPr lang="zh-TW" sz="12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a:solidFill>
                            <a:srgbClr val="000000"/>
                          </a:solidFill>
                          <a:effectLst/>
                          <a:latin typeface="標楷體" panose="03000509000000000000" pitchFamily="65" charset="-120"/>
                          <a:ea typeface="標楷體" panose="03000509000000000000" pitchFamily="65" charset="-120"/>
                          <a:cs typeface="新細明體" panose="02020500000000000000" pitchFamily="18" charset="-120"/>
                        </a:rPr>
                        <a:t>NeNe Chicken Taiwan</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4.945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2109322445"/>
                  </a:ext>
                </a:extLst>
              </a:tr>
              <a:tr h="374129">
                <a:tc>
                  <a:txBody>
                    <a:bodyPr/>
                    <a:lstStyle/>
                    <a:p>
                      <a:pPr algn="ctr">
                        <a:lnSpc>
                          <a:spcPct val="150000"/>
                        </a:lnSpc>
                        <a:spcAft>
                          <a:spcPts val="0"/>
                        </a:spcAft>
                      </a:pP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第</a:t>
                      </a:r>
                      <a:r>
                        <a:rPr lang="en-US"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6</a:t>
                      </a: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名</a:t>
                      </a:r>
                      <a:endParaRPr lang="zh-TW" sz="12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韓石食堂</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7</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2.316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233818129"/>
                  </a:ext>
                </a:extLst>
              </a:tr>
              <a:tr h="271830">
                <a:tc>
                  <a:txBody>
                    <a:bodyPr/>
                    <a:lstStyle/>
                    <a:p>
                      <a:pPr algn="ctr">
                        <a:lnSpc>
                          <a:spcPct val="150000"/>
                        </a:lnSpc>
                        <a:spcAft>
                          <a:spcPts val="0"/>
                        </a:spcAft>
                      </a:pP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第</a:t>
                      </a:r>
                      <a:r>
                        <a:rPr lang="en-US"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7</a:t>
                      </a: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名</a:t>
                      </a:r>
                      <a:endParaRPr lang="zh-TW" sz="12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奔跑吧年糕鍋</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19</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3.972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1961315983"/>
                  </a:ext>
                </a:extLst>
              </a:tr>
              <a:tr h="271830">
                <a:tc>
                  <a:txBody>
                    <a:bodyPr/>
                    <a:lstStyle/>
                    <a:p>
                      <a:pPr algn="ctr">
                        <a:lnSpc>
                          <a:spcPct val="150000"/>
                        </a:lnSpc>
                        <a:spcAft>
                          <a:spcPts val="0"/>
                        </a:spcAft>
                      </a:pP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第</a:t>
                      </a:r>
                      <a:r>
                        <a:rPr lang="en-US"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8</a:t>
                      </a: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名</a:t>
                      </a:r>
                      <a:endParaRPr lang="zh-TW" sz="12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米豐屋</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129983223"/>
                  </a:ext>
                </a:extLst>
              </a:tr>
              <a:tr h="271830">
                <a:tc>
                  <a:txBody>
                    <a:bodyPr/>
                    <a:lstStyle/>
                    <a:p>
                      <a:pPr algn="ctr">
                        <a:lnSpc>
                          <a:spcPct val="150000"/>
                        </a:lnSpc>
                        <a:spcAft>
                          <a:spcPts val="0"/>
                        </a:spcAft>
                      </a:pP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第</a:t>
                      </a:r>
                      <a:r>
                        <a:rPr lang="en-US"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9</a:t>
                      </a: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名</a:t>
                      </a:r>
                      <a:endParaRPr lang="zh-TW" sz="12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韓湘辣年糕</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1.625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399035315"/>
                  </a:ext>
                </a:extLst>
              </a:tr>
              <a:tr h="271830">
                <a:tc>
                  <a:txBody>
                    <a:bodyPr/>
                    <a:lstStyle/>
                    <a:p>
                      <a:pPr algn="ctr">
                        <a:lnSpc>
                          <a:spcPct val="150000"/>
                        </a:lnSpc>
                        <a:spcAft>
                          <a:spcPts val="0"/>
                        </a:spcAft>
                      </a:pP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第</a:t>
                      </a:r>
                      <a:r>
                        <a:rPr lang="en-US"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10</a:t>
                      </a:r>
                      <a:r>
                        <a:rPr lang="zh-TW" sz="1200" kern="0" dirty="0">
                          <a:solidFill>
                            <a:schemeClr val="bg1"/>
                          </a:solidFill>
                          <a:effectLst/>
                          <a:latin typeface="Times New Roman" panose="02020603050405020304" pitchFamily="18" charset="0"/>
                          <a:ea typeface="標楷體" panose="03000509000000000000" pitchFamily="65" charset="-120"/>
                          <a:cs typeface="新細明體" panose="02020500000000000000" pitchFamily="18" charset="-120"/>
                        </a:rPr>
                        <a:t>名</a:t>
                      </a:r>
                      <a:endParaRPr lang="zh-TW" sz="1200" kern="100" dirty="0">
                        <a:solidFill>
                          <a:schemeClr val="bg1"/>
                        </a:solidFill>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咚咚家韓式豬肉</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nchor="ctr"/>
                </a:tc>
                <a:tc>
                  <a:txBody>
                    <a:bodyPr/>
                    <a:lstStyle/>
                    <a:p>
                      <a:pPr algn="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8</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tc>
                  <a:txBody>
                    <a:bodyPr/>
                    <a:lstStyle/>
                    <a:p>
                      <a:pPr algn="r">
                        <a:lnSpc>
                          <a:spcPct val="150000"/>
                        </a:lnSpc>
                        <a:spcAft>
                          <a:spcPts val="0"/>
                        </a:spcAft>
                      </a:pPr>
                      <a:r>
                        <a:rPr lang="en-US" sz="1200"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2.463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17780" marR="17780" marT="0" marB="0"/>
                </a:tc>
                <a:extLst>
                  <a:ext uri="{0D108BD9-81ED-4DB2-BD59-A6C34878D82A}">
                    <a16:rowId xmlns:a16="http://schemas.microsoft.com/office/drawing/2014/main" val="1969374741"/>
                  </a:ext>
                </a:extLst>
              </a:tr>
            </a:tbl>
          </a:graphicData>
        </a:graphic>
      </p:graphicFrame>
      <p:sp>
        <p:nvSpPr>
          <p:cNvPr id="23" name="文本框 386"/>
          <p:cNvSpPr txBox="1"/>
          <p:nvPr/>
        </p:nvSpPr>
        <p:spPr>
          <a:xfrm>
            <a:off x="719549" y="1099740"/>
            <a:ext cx="4387709" cy="525974"/>
          </a:xfrm>
          <a:prstGeom prst="rect">
            <a:avLst/>
          </a:prstGeom>
          <a:noFill/>
        </p:spPr>
        <p:txBody>
          <a:bodyPr wrap="squar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排名驗證：加入</a:t>
            </a:r>
            <a:r>
              <a:rPr lang="zh-TW" altLang="en-US" sz="2400" dirty="0" smtClean="0">
                <a:solidFill>
                  <a:srgbClr val="157E9F"/>
                </a:solidFill>
                <a:latin typeface="標楷體" panose="03000509000000000000" pitchFamily="65" charset="-120"/>
                <a:ea typeface="標楷體" panose="03000509000000000000" pitchFamily="65" charset="-120"/>
              </a:rPr>
              <a:t>其他知名店家</a:t>
            </a:r>
            <a:endParaRPr lang="zh-TW" altLang="en-US" sz="2400" dirty="0">
              <a:solidFill>
                <a:srgbClr val="157E9F"/>
              </a:solidFill>
              <a:latin typeface="標楷體" panose="03000509000000000000" pitchFamily="65" charset="-120"/>
              <a:ea typeface="標楷體" panose="03000509000000000000" pitchFamily="65" charset="-120"/>
            </a:endParaRPr>
          </a:p>
        </p:txBody>
      </p:sp>
      <p:sp>
        <p:nvSpPr>
          <p:cNvPr id="24" name="矩形 23"/>
          <p:cNvSpPr/>
          <p:nvPr/>
        </p:nvSpPr>
        <p:spPr>
          <a:xfrm>
            <a:off x="848190" y="3755829"/>
            <a:ext cx="4682814" cy="37012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p:cNvSpPr/>
          <p:nvPr/>
        </p:nvSpPr>
        <p:spPr>
          <a:xfrm>
            <a:off x="740162" y="5262717"/>
            <a:ext cx="4935809" cy="31289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791613" y="6452124"/>
            <a:ext cx="4935809" cy="27191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0420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39</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916553"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324911" y="1616233"/>
            <a:ext cx="2160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620037" y="453869"/>
            <a:ext cx="4241430" cy="400105"/>
          </a:xfrm>
          <a:prstGeom prst="rect">
            <a:avLst/>
          </a:prstGeom>
        </p:spPr>
        <p:txBody>
          <a:bodyPr wrap="squar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排名預測與</a:t>
            </a:r>
            <a:r>
              <a:rPr lang="zh-TW" altLang="en-US" sz="2000" b="1" dirty="0">
                <a:latin typeface="標楷體" panose="03000509000000000000" pitchFamily="65" charset="-120"/>
                <a:ea typeface="標楷體" panose="03000509000000000000" pitchFamily="65" charset="-120"/>
              </a:rPr>
              <a:t>驗證 </a:t>
            </a:r>
            <a:r>
              <a:rPr lang="en-US" altLang="zh-TW" sz="2000" b="1" dirty="0">
                <a:latin typeface="標楷體" panose="03000509000000000000" pitchFamily="65" charset="-120"/>
                <a:ea typeface="標楷體" panose="03000509000000000000" pitchFamily="65" charset="-120"/>
              </a:rPr>
              <a:t>-</a:t>
            </a:r>
            <a:r>
              <a:rPr lang="zh-TW" altLang="en-US" sz="2000" b="1" dirty="0">
                <a:latin typeface="標楷體" panose="03000509000000000000" pitchFamily="65" charset="-120"/>
                <a:ea typeface="標楷體" panose="03000509000000000000" pitchFamily="65" charset="-120"/>
              </a:rPr>
              <a:t> 兩種方法之比較</a:t>
            </a:r>
            <a:endParaRPr lang="zh-TW" altLang="en-US" sz="2000" b="1" dirty="0">
              <a:latin typeface="標楷體" panose="03000509000000000000" pitchFamily="65" charset="-120"/>
              <a:ea typeface="標楷體" panose="03000509000000000000" pitchFamily="65" charset="-120"/>
            </a:endParaRPr>
          </a:p>
        </p:txBody>
      </p:sp>
      <p:graphicFrame>
        <p:nvGraphicFramePr>
          <p:cNvPr id="5" name="表格 4"/>
          <p:cNvGraphicFramePr>
            <a:graphicFrameLocks noGrp="1"/>
          </p:cNvGraphicFramePr>
          <p:nvPr>
            <p:extLst>
              <p:ext uri="{D42A27DB-BD31-4B8C-83A1-F6EECF244321}">
                <p14:modId xmlns:p14="http://schemas.microsoft.com/office/powerpoint/2010/main" val="708731171"/>
              </p:ext>
            </p:extLst>
          </p:nvPr>
        </p:nvGraphicFramePr>
        <p:xfrm>
          <a:off x="3967535" y="3162026"/>
          <a:ext cx="4817672" cy="1526054"/>
        </p:xfrm>
        <a:graphic>
          <a:graphicData uri="http://schemas.openxmlformats.org/drawingml/2006/table">
            <a:tbl>
              <a:tblPr firstRow="1" firstCol="1" bandRow="1">
                <a:tableStyleId>{5C22544A-7EE6-4342-B048-85BDC9FD1C3A}</a:tableStyleId>
              </a:tblPr>
              <a:tblGrid>
                <a:gridCol w="2248650">
                  <a:extLst>
                    <a:ext uri="{9D8B030D-6E8A-4147-A177-3AD203B41FA5}">
                      <a16:colId xmlns:a16="http://schemas.microsoft.com/office/drawing/2014/main" val="1554644548"/>
                    </a:ext>
                  </a:extLst>
                </a:gridCol>
                <a:gridCol w="1284511">
                  <a:extLst>
                    <a:ext uri="{9D8B030D-6E8A-4147-A177-3AD203B41FA5}">
                      <a16:colId xmlns:a16="http://schemas.microsoft.com/office/drawing/2014/main" val="4164862793"/>
                    </a:ext>
                  </a:extLst>
                </a:gridCol>
                <a:gridCol w="1284511">
                  <a:extLst>
                    <a:ext uri="{9D8B030D-6E8A-4147-A177-3AD203B41FA5}">
                      <a16:colId xmlns:a16="http://schemas.microsoft.com/office/drawing/2014/main" val="1189241482"/>
                    </a:ext>
                  </a:extLst>
                </a:gridCol>
              </a:tblGrid>
              <a:tr h="389751">
                <a:tc>
                  <a:txBody>
                    <a:bodyPr/>
                    <a:lstStyle/>
                    <a:p>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600" kern="100" dirty="0">
                          <a:effectLst/>
                          <a:latin typeface="標楷體" panose="03000509000000000000" pitchFamily="65" charset="-120"/>
                          <a:ea typeface="標楷體" panose="03000509000000000000" pitchFamily="65" charset="-120"/>
                        </a:rPr>
                        <a:t>冰品</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600" kern="100" dirty="0">
                          <a:effectLst/>
                          <a:latin typeface="標楷體" panose="03000509000000000000" pitchFamily="65" charset="-120"/>
                          <a:ea typeface="標楷體" panose="03000509000000000000" pitchFamily="65" charset="-120"/>
                        </a:rPr>
                        <a:t>韓式料理</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479524843"/>
                  </a:ext>
                </a:extLst>
              </a:tr>
              <a:tr h="389751">
                <a:tc>
                  <a:txBody>
                    <a:bodyPr/>
                    <a:lstStyle/>
                    <a:p>
                      <a:pPr>
                        <a:lnSpc>
                          <a:spcPct val="150000"/>
                        </a:lnSpc>
                        <a:spcAft>
                          <a:spcPts val="0"/>
                        </a:spcAft>
                      </a:pPr>
                      <a:r>
                        <a:rPr lang="zh-TW" sz="1600" kern="100" dirty="0">
                          <a:effectLst/>
                          <a:latin typeface="標楷體" panose="03000509000000000000" pitchFamily="65" charset="-120"/>
                          <a:ea typeface="標楷體" panose="03000509000000000000" pitchFamily="65" charset="-120"/>
                        </a:rPr>
                        <a:t>線性規劃法</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600" kern="100" dirty="0">
                          <a:effectLst/>
                          <a:latin typeface="標楷體" panose="03000509000000000000" pitchFamily="65" charset="-120"/>
                          <a:ea typeface="標楷體" panose="03000509000000000000" pitchFamily="65" charset="-120"/>
                        </a:rPr>
                        <a:t>4.6</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600" kern="100">
                          <a:effectLst/>
                          <a:latin typeface="標楷體" panose="03000509000000000000" pitchFamily="65" charset="-120"/>
                          <a:ea typeface="標楷體" panose="03000509000000000000" pitchFamily="65" charset="-120"/>
                        </a:rPr>
                        <a:t>5.8</a:t>
                      </a:r>
                      <a:endParaRPr lang="zh-TW" sz="16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005384581"/>
                  </a:ext>
                </a:extLst>
              </a:tr>
              <a:tr h="746552">
                <a:tc>
                  <a:txBody>
                    <a:bodyPr/>
                    <a:lstStyle/>
                    <a:p>
                      <a:pPr>
                        <a:lnSpc>
                          <a:spcPct val="150000"/>
                        </a:lnSpc>
                        <a:spcAft>
                          <a:spcPts val="0"/>
                        </a:spcAft>
                      </a:pPr>
                      <a:r>
                        <a:rPr lang="zh-TW" sz="1600" kern="100" dirty="0">
                          <a:effectLst/>
                          <a:latin typeface="標楷體" panose="03000509000000000000" pitchFamily="65" charset="-120"/>
                          <a:ea typeface="標楷體" panose="03000509000000000000" pitchFamily="65" charset="-120"/>
                        </a:rPr>
                        <a:t>機器學習分類演算法之</a:t>
                      </a:r>
                    </a:p>
                    <a:p>
                      <a:pPr>
                        <a:lnSpc>
                          <a:spcPct val="150000"/>
                        </a:lnSpc>
                        <a:spcAft>
                          <a:spcPts val="0"/>
                        </a:spcAft>
                      </a:pPr>
                      <a:r>
                        <a:rPr lang="en-US" sz="1600" kern="100" dirty="0">
                          <a:effectLst/>
                          <a:latin typeface="標楷體" panose="03000509000000000000" pitchFamily="65" charset="-120"/>
                          <a:ea typeface="標楷體" panose="03000509000000000000" pitchFamily="65" charset="-120"/>
                        </a:rPr>
                        <a:t>Random Forest</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tc>
                <a:tc>
                  <a:txBody>
                    <a:bodyPr/>
                    <a:lstStyle/>
                    <a:p>
                      <a:pPr algn="ctr">
                        <a:lnSpc>
                          <a:spcPct val="150000"/>
                        </a:lnSpc>
                        <a:spcAft>
                          <a:spcPts val="0"/>
                        </a:spcAft>
                      </a:pPr>
                      <a:r>
                        <a:rPr lang="en-US" sz="1600" kern="100" dirty="0">
                          <a:effectLst/>
                          <a:latin typeface="標楷體" panose="03000509000000000000" pitchFamily="65" charset="-120"/>
                          <a:ea typeface="標楷體" panose="03000509000000000000" pitchFamily="65" charset="-120"/>
                        </a:rPr>
                        <a:t>26.8</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gn="ctr">
                        <a:lnSpc>
                          <a:spcPct val="150000"/>
                        </a:lnSpc>
                        <a:spcAft>
                          <a:spcPts val="0"/>
                        </a:spcAft>
                      </a:pPr>
                      <a:r>
                        <a:rPr lang="en-US" sz="1600" kern="100" dirty="0">
                          <a:effectLst/>
                          <a:latin typeface="標楷體" panose="03000509000000000000" pitchFamily="65" charset="-120"/>
                          <a:ea typeface="標楷體" panose="03000509000000000000" pitchFamily="65" charset="-120"/>
                        </a:rPr>
                        <a:t>3.3</a:t>
                      </a:r>
                      <a:endParaRPr lang="zh-TW" sz="16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939509162"/>
                  </a:ext>
                </a:extLst>
              </a:tr>
            </a:tbl>
          </a:graphicData>
        </a:graphic>
      </p:graphicFrame>
      <p:sp>
        <p:nvSpPr>
          <p:cNvPr id="17" name="文本框 386"/>
          <p:cNvSpPr txBox="1"/>
          <p:nvPr/>
        </p:nvSpPr>
        <p:spPr>
          <a:xfrm>
            <a:off x="1288262" y="1099740"/>
            <a:ext cx="2339094"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兩種方法之比較</a:t>
            </a:r>
            <a:endParaRPr lang="zh-TW" altLang="en-US" sz="2400" dirty="0">
              <a:solidFill>
                <a:srgbClr val="157E9F"/>
              </a:solidFill>
              <a:latin typeface="標楷體" panose="03000509000000000000" pitchFamily="65" charset="-120"/>
              <a:ea typeface="標楷體" panose="03000509000000000000" pitchFamily="65" charset="-120"/>
            </a:endParaRPr>
          </a:p>
        </p:txBody>
      </p:sp>
      <p:sp>
        <p:nvSpPr>
          <p:cNvPr id="18" name="矩形 17"/>
          <p:cNvSpPr/>
          <p:nvPr/>
        </p:nvSpPr>
        <p:spPr>
          <a:xfrm>
            <a:off x="4886580" y="4712394"/>
            <a:ext cx="3326552" cy="369332"/>
          </a:xfrm>
          <a:prstGeom prst="rect">
            <a:avLst/>
          </a:prstGeom>
        </p:spPr>
        <p:txBody>
          <a:bodyPr wrap="none">
            <a:spAutoFit/>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冰品與韓式料理</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之</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排名</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預測</a:t>
            </a:r>
            <a:r>
              <a:rPr lang="en-US" altLang="zh-TW" dirty="0" err="1" smtClean="0">
                <a:latin typeface="Times New Roman" panose="02020603050405020304" pitchFamily="18" charset="0"/>
                <a:ea typeface="標楷體" panose="03000509000000000000" pitchFamily="65" charset="-120"/>
              </a:rPr>
              <a:t>mse</a:t>
            </a:r>
            <a:endParaRPr lang="zh-TW" altLang="en-US" dirty="0"/>
          </a:p>
        </p:txBody>
      </p:sp>
      <p:sp>
        <p:nvSpPr>
          <p:cNvPr id="19" name="TextBox 36"/>
          <p:cNvSpPr txBox="1">
            <a:spLocks noChangeArrowheads="1"/>
          </p:cNvSpPr>
          <p:nvPr/>
        </p:nvSpPr>
        <p:spPr bwMode="auto">
          <a:xfrm>
            <a:off x="1476143" y="1893399"/>
            <a:ext cx="4547523"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20000"/>
              </a:lnSpc>
              <a:spcBef>
                <a:spcPct val="0"/>
              </a:spcBef>
            </a:pPr>
            <a:r>
              <a:rPr lang="zh-TW" altLang="zh-TW" sz="2000" kern="100" dirty="0">
                <a:latin typeface="標楷體" panose="03000509000000000000" pitchFamily="65" charset="-120"/>
                <a:ea typeface="標楷體" panose="03000509000000000000" pitchFamily="65" charset="-120"/>
              </a:rPr>
              <a:t>冰</a:t>
            </a:r>
            <a:r>
              <a:rPr lang="zh-TW" altLang="zh-TW" sz="2000" kern="100" dirty="0" smtClean="0">
                <a:latin typeface="標楷體" panose="03000509000000000000" pitchFamily="65" charset="-120"/>
                <a:ea typeface="標楷體" panose="03000509000000000000" pitchFamily="65" charset="-120"/>
              </a:rPr>
              <a:t>品</a:t>
            </a:r>
            <a:r>
              <a:rPr lang="zh-TW" altLang="en-US" sz="2000" kern="100" dirty="0" smtClean="0">
                <a:latin typeface="標楷體" panose="03000509000000000000" pitchFamily="65" charset="-120"/>
                <a:ea typeface="標楷體" panose="03000509000000000000" pitchFamily="65" charset="-120"/>
                <a:cs typeface="Times New Roman" panose="02020603050405020304" pitchFamily="18" charset="0"/>
              </a:rPr>
              <a:t>：</a:t>
            </a:r>
            <a:r>
              <a:rPr lang="zh-TW" altLang="zh-TW" sz="2000" kern="100" dirty="0">
                <a:latin typeface="標楷體" panose="03000509000000000000" pitchFamily="65" charset="-120"/>
                <a:ea typeface="標楷體" panose="03000509000000000000" pitchFamily="65" charset="-120"/>
              </a:rPr>
              <a:t>線性規劃</a:t>
            </a:r>
            <a:r>
              <a:rPr lang="zh-TW" altLang="zh-TW" sz="2000" kern="100" dirty="0" smtClean="0">
                <a:latin typeface="標楷體" panose="03000509000000000000" pitchFamily="65" charset="-120"/>
                <a:ea typeface="標楷體" panose="03000509000000000000" pitchFamily="65" charset="-120"/>
              </a:rPr>
              <a:t>法</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較優</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20000"/>
              </a:lnSpc>
              <a:spcBef>
                <a:spcPct val="0"/>
              </a:spcBef>
            </a:pP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韓式</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料理：機器學習分類</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法較優</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20000"/>
              </a:lnSpc>
              <a:spcBef>
                <a:spcPct val="0"/>
              </a:spcBef>
            </a:pPr>
            <a:endParaRPr lang="en-US" altLang="zh-TW" sz="16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2534348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t>4</a:t>
            </a:fld>
            <a:endParaRPr lang="zh-CN" altLang="en-US"/>
          </a:p>
        </p:txBody>
      </p:sp>
      <p:sp>
        <p:nvSpPr>
          <p:cNvPr id="4" name="矩形 3"/>
          <p:cNvSpPr/>
          <p:nvPr/>
        </p:nvSpPr>
        <p:spPr>
          <a:xfrm>
            <a:off x="-1" y="0"/>
            <a:ext cx="4629710"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60344" y="2806732"/>
            <a:ext cx="4031873" cy="1631216"/>
          </a:xfrm>
          <a:prstGeom prst="rect">
            <a:avLst/>
          </a:prstGeom>
        </p:spPr>
        <p:txBody>
          <a:bodyPr wrap="none">
            <a:spAutoFit/>
          </a:bodyPr>
          <a:lstStyle/>
          <a:p>
            <a:r>
              <a:rPr kumimoji="1" lang="zh-TW" altLang="en-US" sz="5000" b="1" dirty="0">
                <a:solidFill>
                  <a:schemeClr val="bg1"/>
                </a:solidFill>
                <a:latin typeface="標楷體" panose="03000509000000000000" pitchFamily="65" charset="-120"/>
                <a:ea typeface="標楷體" panose="03000509000000000000" pitchFamily="65" charset="-120"/>
              </a:rPr>
              <a:t>餐飲評分機制</a:t>
            </a:r>
            <a:endParaRPr kumimoji="1" lang="en-US" altLang="zh-TW" sz="5000" b="1" dirty="0">
              <a:solidFill>
                <a:schemeClr val="bg1"/>
              </a:solidFill>
              <a:latin typeface="標楷體" panose="03000509000000000000" pitchFamily="65" charset="-120"/>
              <a:ea typeface="標楷體" panose="03000509000000000000" pitchFamily="65" charset="-120"/>
            </a:endParaRPr>
          </a:p>
          <a:p>
            <a:r>
              <a:rPr kumimoji="1" lang="zh-TW" altLang="en-US" sz="5000" b="1" dirty="0">
                <a:solidFill>
                  <a:schemeClr val="bg1"/>
                </a:solidFill>
                <a:latin typeface="標楷體" panose="03000509000000000000" pitchFamily="65" charset="-120"/>
                <a:ea typeface="標楷體" panose="03000509000000000000" pitchFamily="65" charset="-120"/>
              </a:rPr>
              <a:t>為何重要？</a:t>
            </a:r>
            <a:endParaRPr kumimoji="1" lang="zh-CN" altLang="en-US" sz="5000" b="1" dirty="0">
              <a:solidFill>
                <a:schemeClr val="bg1"/>
              </a:solidFill>
              <a:latin typeface="標楷體" panose="03000509000000000000" pitchFamily="65" charset="-120"/>
              <a:ea typeface="標楷體" panose="03000509000000000000" pitchFamily="65" charset="-120"/>
            </a:endParaRPr>
          </a:p>
        </p:txBody>
      </p:sp>
      <p:sp>
        <p:nvSpPr>
          <p:cNvPr id="6" name="矩形 5"/>
          <p:cNvSpPr/>
          <p:nvPr/>
        </p:nvSpPr>
        <p:spPr>
          <a:xfrm>
            <a:off x="4919862" y="578954"/>
            <a:ext cx="6996414" cy="1508105"/>
          </a:xfrm>
          <a:prstGeom prst="rect">
            <a:avLst/>
          </a:prstGeom>
        </p:spPr>
        <p:txBody>
          <a:bodyPr wrap="square">
            <a:spAutoFit/>
          </a:bodyPr>
          <a:lstStyle/>
          <a:p>
            <a:endParaRPr kumimoji="1" lang="en-US" altLang="zh-CN" sz="2400" b="1" dirty="0">
              <a:solidFill>
                <a:srgbClr val="1BA0C9"/>
              </a:solidFill>
              <a:latin typeface="Times New Roman" panose="02020603050405020304" pitchFamily="18" charset="0"/>
              <a:ea typeface="標楷體" panose="03000509000000000000" pitchFamily="65" charset="-120"/>
            </a:endParaRPr>
          </a:p>
          <a:p>
            <a:pPr marL="342900" indent="-342900">
              <a:buFont typeface="Arial" panose="020B0604020202020204" pitchFamily="34" charset="0"/>
              <a:buChar char="•"/>
            </a:pPr>
            <a:r>
              <a:rPr kumimoji="1" lang="zh-TW" altLang="en-US" sz="2400" b="1" dirty="0" smtClean="0">
                <a:solidFill>
                  <a:srgbClr val="1BA0C9"/>
                </a:solidFill>
                <a:latin typeface="Times New Roman" panose="02020603050405020304" pitchFamily="18" charset="0"/>
                <a:ea typeface="標楷體" panose="03000509000000000000" pitchFamily="65" charset="-120"/>
              </a:rPr>
              <a:t>店家雇用</a:t>
            </a:r>
            <a:r>
              <a:rPr kumimoji="1" lang="zh-TW" altLang="en-US" sz="2400" b="1" dirty="0">
                <a:solidFill>
                  <a:srgbClr val="1BA0C9"/>
                </a:solidFill>
                <a:latin typeface="Times New Roman" panose="02020603050405020304" pitchFamily="18" charset="0"/>
                <a:ea typeface="標楷體" panose="03000509000000000000" pitchFamily="65" charset="-120"/>
              </a:rPr>
              <a:t>專門”洗評價”的行銷</a:t>
            </a:r>
            <a:r>
              <a:rPr kumimoji="1" lang="zh-TW" altLang="en-US" sz="2400" b="1" dirty="0" smtClean="0">
                <a:solidFill>
                  <a:srgbClr val="1BA0C9"/>
                </a:solidFill>
                <a:latin typeface="Times New Roman" panose="02020603050405020304" pitchFamily="18" charset="0"/>
                <a:ea typeface="標楷體" panose="03000509000000000000" pitchFamily="65" charset="-120"/>
              </a:rPr>
              <a:t>公司</a:t>
            </a:r>
            <a:endParaRPr kumimoji="1" lang="en-US" altLang="zh-TW" sz="2400" b="1" dirty="0" smtClean="0">
              <a:solidFill>
                <a:srgbClr val="1BA0C9"/>
              </a:solidFill>
              <a:latin typeface="Times New Roman" panose="02020603050405020304" pitchFamily="18" charset="0"/>
              <a:ea typeface="標楷體" panose="03000509000000000000" pitchFamily="65" charset="-120"/>
            </a:endParaRPr>
          </a:p>
          <a:p>
            <a:r>
              <a:rPr kumimoji="1" lang="en-US" altLang="zh-TW" sz="2400" b="1" dirty="0">
                <a:solidFill>
                  <a:srgbClr val="1BA0C9"/>
                </a:solidFill>
                <a:latin typeface="Times New Roman" panose="02020603050405020304" pitchFamily="18" charset="0"/>
                <a:ea typeface="標楷體" panose="03000509000000000000" pitchFamily="65" charset="-120"/>
              </a:rPr>
              <a:t> </a:t>
            </a:r>
            <a:r>
              <a:rPr kumimoji="1" lang="en-US" altLang="zh-TW" sz="2400" b="1" dirty="0" smtClean="0">
                <a:solidFill>
                  <a:srgbClr val="1BA0C9"/>
                </a:solidFill>
                <a:latin typeface="Times New Roman" panose="02020603050405020304" pitchFamily="18" charset="0"/>
                <a:ea typeface="標楷體" panose="03000509000000000000" pitchFamily="65" charset="-120"/>
              </a:rPr>
              <a:t>   (</a:t>
            </a:r>
            <a:r>
              <a:rPr kumimoji="1" lang="zh-TW" altLang="en-US" sz="2400" b="1" dirty="0">
                <a:solidFill>
                  <a:srgbClr val="1BA0C9"/>
                </a:solidFill>
                <a:latin typeface="Times New Roman" panose="02020603050405020304" pitchFamily="18" charset="0"/>
                <a:ea typeface="標楷體" panose="03000509000000000000" pitchFamily="65" charset="-120"/>
              </a:rPr>
              <a:t>如：</a:t>
            </a:r>
            <a:r>
              <a:rPr kumimoji="1" lang="en-US" altLang="zh-TW" sz="2400" b="1" dirty="0">
                <a:solidFill>
                  <a:srgbClr val="1BA0C9"/>
                </a:solidFill>
                <a:latin typeface="Times New Roman" panose="02020603050405020304" pitchFamily="18" charset="0"/>
                <a:ea typeface="標楷體" panose="03000509000000000000" pitchFamily="65" charset="-120"/>
              </a:rPr>
              <a:t>FANSDOOR</a:t>
            </a:r>
            <a:r>
              <a:rPr kumimoji="1" lang="zh-TW" altLang="en-US" sz="2400" b="1" dirty="0">
                <a:solidFill>
                  <a:srgbClr val="1BA0C9"/>
                </a:solidFill>
                <a:latin typeface="Times New Roman" panose="02020603050405020304" pitchFamily="18" charset="0"/>
                <a:ea typeface="標楷體" panose="03000509000000000000" pitchFamily="65" charset="-120"/>
              </a:rPr>
              <a:t>、</a:t>
            </a:r>
            <a:r>
              <a:rPr kumimoji="1" lang="en-US" altLang="zh-TW" sz="2400" b="1" dirty="0" err="1">
                <a:solidFill>
                  <a:srgbClr val="1BA0C9"/>
                </a:solidFill>
                <a:latin typeface="Times New Roman" panose="02020603050405020304" pitchFamily="18" charset="0"/>
                <a:ea typeface="標楷體" panose="03000509000000000000" pitchFamily="65" charset="-120"/>
              </a:rPr>
              <a:t>Forestracker</a:t>
            </a:r>
            <a:r>
              <a:rPr kumimoji="1" lang="zh-TW" altLang="en-US" sz="2400" b="1" dirty="0">
                <a:solidFill>
                  <a:srgbClr val="1BA0C9"/>
                </a:solidFill>
                <a:latin typeface="Times New Roman" panose="02020603050405020304" pitchFamily="18" charset="0"/>
                <a:ea typeface="標楷體" panose="03000509000000000000" pitchFamily="65" charset="-120"/>
              </a:rPr>
              <a:t>、</a:t>
            </a:r>
            <a:r>
              <a:rPr kumimoji="1" lang="en-US" altLang="zh-TW" sz="2400" b="1" dirty="0">
                <a:solidFill>
                  <a:srgbClr val="1BA0C9"/>
                </a:solidFill>
                <a:latin typeface="Times New Roman" panose="02020603050405020304" pitchFamily="18" charset="0"/>
                <a:ea typeface="標楷體" panose="03000509000000000000" pitchFamily="65" charset="-120"/>
              </a:rPr>
              <a:t>WPR2</a:t>
            </a:r>
            <a:r>
              <a:rPr kumimoji="1" lang="en-US" altLang="zh-TW" sz="2400" b="1" dirty="0" smtClean="0">
                <a:solidFill>
                  <a:srgbClr val="1BA0C9"/>
                </a:solidFill>
                <a:latin typeface="Times New Roman" panose="02020603050405020304" pitchFamily="18" charset="0"/>
                <a:ea typeface="標楷體" panose="03000509000000000000" pitchFamily="65" charset="-120"/>
              </a:rPr>
              <a:t>) </a:t>
            </a:r>
          </a:p>
          <a:p>
            <a:r>
              <a:rPr kumimoji="1" lang="en-US" altLang="zh-TW" sz="2000" b="1" dirty="0" smtClean="0">
                <a:solidFill>
                  <a:srgbClr val="1BA0C9"/>
                </a:solidFill>
                <a:latin typeface="Times New Roman" panose="02020603050405020304" pitchFamily="18" charset="0"/>
                <a:ea typeface="標楷體" panose="03000509000000000000" pitchFamily="65" charset="-120"/>
              </a:rPr>
              <a:t>     (</a:t>
            </a:r>
            <a:r>
              <a:rPr kumimoji="1" lang="en-US" altLang="zh-TW" sz="2000" b="1" dirty="0" err="1">
                <a:solidFill>
                  <a:srgbClr val="1BA0C9"/>
                </a:solidFill>
                <a:latin typeface="Times New Roman" panose="02020603050405020304" pitchFamily="18" charset="0"/>
                <a:ea typeface="標楷體" panose="03000509000000000000" pitchFamily="65" charset="-120"/>
              </a:rPr>
              <a:t>Kaviya</a:t>
            </a:r>
            <a:r>
              <a:rPr kumimoji="1" lang="en-US" altLang="zh-TW" sz="2000" b="1" dirty="0">
                <a:solidFill>
                  <a:srgbClr val="1BA0C9"/>
                </a:solidFill>
                <a:latin typeface="Times New Roman" panose="02020603050405020304" pitchFamily="18" charset="0"/>
                <a:ea typeface="標楷體" panose="03000509000000000000" pitchFamily="65" charset="-120"/>
              </a:rPr>
              <a:t>, Sentiment Analysis </a:t>
            </a:r>
            <a:r>
              <a:rPr kumimoji="1" lang="en-US" altLang="zh-TW" sz="2000" b="1" dirty="0" smtClean="0">
                <a:solidFill>
                  <a:srgbClr val="1BA0C9"/>
                </a:solidFill>
                <a:latin typeface="Times New Roman" panose="02020603050405020304" pitchFamily="18" charset="0"/>
                <a:ea typeface="標楷體" panose="03000509000000000000" pitchFamily="65" charset="-120"/>
              </a:rPr>
              <a:t>for </a:t>
            </a:r>
            <a:r>
              <a:rPr kumimoji="1" lang="en-US" altLang="zh-TW" sz="2000" b="1" dirty="0">
                <a:solidFill>
                  <a:srgbClr val="1BA0C9"/>
                </a:solidFill>
                <a:latin typeface="Times New Roman" panose="02020603050405020304" pitchFamily="18" charset="0"/>
                <a:ea typeface="標楷體" panose="03000509000000000000" pitchFamily="65" charset="-120"/>
              </a:rPr>
              <a:t>Restaurant </a:t>
            </a:r>
            <a:r>
              <a:rPr kumimoji="1" lang="en-US" altLang="zh-TW" sz="2000" b="1" dirty="0" smtClean="0">
                <a:solidFill>
                  <a:srgbClr val="1BA0C9"/>
                </a:solidFill>
                <a:latin typeface="Times New Roman" panose="02020603050405020304" pitchFamily="18" charset="0"/>
                <a:ea typeface="標楷體" panose="03000509000000000000" pitchFamily="65" charset="-120"/>
              </a:rPr>
              <a:t>Rating, 2017</a:t>
            </a:r>
            <a:r>
              <a:rPr kumimoji="1" lang="en-US" altLang="zh-TW" sz="2000" b="1" dirty="0">
                <a:solidFill>
                  <a:srgbClr val="1BA0C9"/>
                </a:solidFill>
                <a:latin typeface="Times New Roman" panose="02020603050405020304" pitchFamily="18" charset="0"/>
                <a:ea typeface="標楷體" panose="03000509000000000000" pitchFamily="65" charset="-120"/>
              </a:rPr>
              <a:t>)</a:t>
            </a:r>
            <a:endParaRPr kumimoji="1" lang="zh-CN" altLang="en-US" sz="2000" b="1" dirty="0">
              <a:solidFill>
                <a:srgbClr val="1BA0C9"/>
              </a:solidFill>
              <a:latin typeface="Times New Roman" panose="02020603050405020304" pitchFamily="18" charset="0"/>
              <a:ea typeface="標楷體" panose="03000509000000000000" pitchFamily="65" charset="-120"/>
            </a:endParaRPr>
          </a:p>
        </p:txBody>
      </p:sp>
      <p:pic>
        <p:nvPicPr>
          <p:cNvPr id="8" name="圖片 7"/>
          <p:cNvPicPr>
            <a:picLocks noChangeAspect="1"/>
          </p:cNvPicPr>
          <p:nvPr/>
        </p:nvPicPr>
        <p:blipFill>
          <a:blip r:embed="rId3"/>
          <a:stretch>
            <a:fillRect/>
          </a:stretch>
        </p:blipFill>
        <p:spPr>
          <a:xfrm>
            <a:off x="4761906" y="2806732"/>
            <a:ext cx="7312327" cy="28730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630471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40</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5" name="矩形 4"/>
          <p:cNvSpPr/>
          <p:nvPr/>
        </p:nvSpPr>
        <p:spPr>
          <a:xfrm>
            <a:off x="3638931" y="463848"/>
            <a:ext cx="3262424"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各餐飲種類的排名差異分析</a:t>
            </a: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8" name="矩形 7"/>
          <p:cNvSpPr/>
          <p:nvPr/>
        </p:nvSpPr>
        <p:spPr>
          <a:xfrm>
            <a:off x="437071" y="125666"/>
            <a:ext cx="295465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研究結果分析</a:t>
            </a:r>
          </a:p>
        </p:txBody>
      </p:sp>
      <p:sp>
        <p:nvSpPr>
          <p:cNvPr id="9" name="圆角矩形 66"/>
          <p:cNvSpPr/>
          <p:nvPr/>
        </p:nvSpPr>
        <p:spPr>
          <a:xfrm rot="10800000" flipV="1">
            <a:off x="916553"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sp>
        <p:nvSpPr>
          <p:cNvPr id="11" name="文本框 386"/>
          <p:cNvSpPr txBox="1"/>
          <p:nvPr/>
        </p:nvSpPr>
        <p:spPr>
          <a:xfrm>
            <a:off x="1288262" y="1099740"/>
            <a:ext cx="2031317"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排名結果分析</a:t>
            </a:r>
            <a:endParaRPr lang="zh-CN" altLang="en-US" sz="2400" dirty="0">
              <a:solidFill>
                <a:srgbClr val="157E9F"/>
              </a:solidFill>
              <a:latin typeface="標楷體" panose="03000509000000000000" pitchFamily="65" charset="-120"/>
              <a:ea typeface="標楷體" panose="03000509000000000000" pitchFamily="65" charset="-120"/>
            </a:endParaRPr>
          </a:p>
        </p:txBody>
      </p:sp>
      <p:grpSp>
        <p:nvGrpSpPr>
          <p:cNvPr id="15" name="Group 398"/>
          <p:cNvGrpSpPr/>
          <p:nvPr/>
        </p:nvGrpSpPr>
        <p:grpSpPr>
          <a:xfrm>
            <a:off x="1288262" y="1833977"/>
            <a:ext cx="391999" cy="405287"/>
            <a:chOff x="209551" y="3594100"/>
            <a:chExt cx="280988" cy="290513"/>
          </a:xfrm>
          <a:solidFill>
            <a:srgbClr val="157E9F"/>
          </a:solidFill>
        </p:grpSpPr>
        <p:sp>
          <p:nvSpPr>
            <p:cNvPr id="16"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17"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18" name="矩形 17"/>
          <p:cNvSpPr/>
          <p:nvPr/>
        </p:nvSpPr>
        <p:spPr>
          <a:xfrm>
            <a:off x="1804671" y="1821176"/>
            <a:ext cx="1595309" cy="430887"/>
          </a:xfrm>
          <a:prstGeom prst="rect">
            <a:avLst/>
          </a:prstGeom>
        </p:spPr>
        <p:txBody>
          <a:bodyPr wrap="none">
            <a:spAutoFit/>
          </a:bodyPr>
          <a:lstStyle/>
          <a:p>
            <a:r>
              <a:rPr lang="zh-TW" altLang="en-US" sz="2200" dirty="0">
                <a:latin typeface="Times New Roman" panose="02020603050405020304" pitchFamily="18" charset="0"/>
                <a:ea typeface="標楷體" panose="03000509000000000000" pitchFamily="65" charset="-120"/>
              </a:rPr>
              <a:t>線性規劃法</a:t>
            </a:r>
          </a:p>
        </p:txBody>
      </p:sp>
      <p:cxnSp>
        <p:nvCxnSpPr>
          <p:cNvPr id="24" name="直接连接符 68"/>
          <p:cNvCxnSpPr/>
          <p:nvPr/>
        </p:nvCxnSpPr>
        <p:spPr>
          <a:xfrm flipH="1">
            <a:off x="1324911" y="1616233"/>
            <a:ext cx="1872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5" name="TextBox 36"/>
          <p:cNvSpPr txBox="1">
            <a:spLocks noChangeArrowheads="1"/>
          </p:cNvSpPr>
          <p:nvPr/>
        </p:nvSpPr>
        <p:spPr bwMode="auto">
          <a:xfrm>
            <a:off x="1700000" y="2209605"/>
            <a:ext cx="520135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20000"/>
              </a:lnSpc>
              <a:spcBef>
                <a:spcPct val="0"/>
              </a:spcBef>
            </a:pPr>
            <a:r>
              <a:rPr lang="zh-TW" altLang="en-US" sz="2000" kern="100" dirty="0">
                <a:latin typeface="標楷體" panose="03000509000000000000" pitchFamily="65" charset="-120"/>
                <a:ea typeface="標楷體" panose="03000509000000000000" pitchFamily="65" charset="-120"/>
              </a:rPr>
              <a:t>增加情緒詞彙且情緒詞彙之間的情緒程度差異愈大，愈可能增加排名</a:t>
            </a:r>
            <a:r>
              <a:rPr lang="zh-TW" altLang="en-US" sz="2000" kern="100" dirty="0" smtClean="0">
                <a:latin typeface="標楷體" panose="03000509000000000000" pitchFamily="65" charset="-120"/>
                <a:ea typeface="標楷體" panose="03000509000000000000" pitchFamily="65" charset="-120"/>
              </a:rPr>
              <a:t>準確度</a:t>
            </a:r>
            <a:endParaRPr lang="en-US" altLang="zh-TW" sz="2000" kern="100" dirty="0" smtClean="0">
              <a:latin typeface="標楷體" panose="03000509000000000000" pitchFamily="65" charset="-120"/>
              <a:ea typeface="標楷體" panose="03000509000000000000" pitchFamily="65" charset="-120"/>
            </a:endParaRPr>
          </a:p>
          <a:p>
            <a:pPr marL="342900" indent="-342900">
              <a:lnSpc>
                <a:spcPct val="120000"/>
              </a:lnSpc>
              <a:spcBef>
                <a:spcPct val="0"/>
              </a:spcBef>
            </a:pPr>
            <a:endParaRPr lang="en-US" altLang="zh-TW" sz="2000" kern="100" dirty="0" smtClean="0">
              <a:latin typeface="標楷體" panose="03000509000000000000" pitchFamily="65" charset="-120"/>
              <a:ea typeface="標楷體" panose="03000509000000000000" pitchFamily="65" charset="-120"/>
            </a:endParaRPr>
          </a:p>
          <a:p>
            <a:pPr marL="342900" indent="-342900">
              <a:lnSpc>
                <a:spcPct val="120000"/>
              </a:lnSpc>
              <a:spcBef>
                <a:spcPct val="0"/>
              </a:spcBef>
            </a:pPr>
            <a:r>
              <a:rPr lang="zh-TW" altLang="en-US" sz="2000" kern="100" dirty="0" smtClean="0">
                <a:latin typeface="標楷體" panose="03000509000000000000" pitchFamily="65" charset="-120"/>
                <a:ea typeface="標楷體" panose="03000509000000000000" pitchFamily="65" charset="-120"/>
              </a:rPr>
              <a:t>第一名普遍</a:t>
            </a:r>
            <a:r>
              <a:rPr lang="zh-TW" altLang="en-US" sz="2000" kern="100" dirty="0">
                <a:latin typeface="標楷體" panose="03000509000000000000" pitchFamily="65" charset="-120"/>
                <a:ea typeface="標楷體" panose="03000509000000000000" pitchFamily="65" charset="-120"/>
              </a:rPr>
              <a:t>每篇評論的內容都很</a:t>
            </a:r>
            <a:r>
              <a:rPr lang="zh-TW" altLang="en-US" sz="2000" kern="100" dirty="0" smtClean="0">
                <a:latin typeface="標楷體" panose="03000509000000000000" pitchFamily="65" charset="-120"/>
                <a:ea typeface="標楷體" panose="03000509000000000000" pitchFamily="65" charset="-120"/>
              </a:rPr>
              <a:t>豐富</a:t>
            </a:r>
            <a:r>
              <a:rPr lang="zh-TW" altLang="en-US" sz="2000" kern="100" dirty="0">
                <a:latin typeface="標楷體" panose="03000509000000000000" pitchFamily="65" charset="-120"/>
                <a:ea typeface="標楷體" panose="03000509000000000000" pitchFamily="65" charset="-120"/>
              </a:rPr>
              <a:t>，推測為人氣度較</a:t>
            </a:r>
            <a:r>
              <a:rPr lang="zh-TW" altLang="en-US" sz="2000" kern="100" dirty="0" smtClean="0">
                <a:latin typeface="標楷體" panose="03000509000000000000" pitchFamily="65" charset="-120"/>
                <a:ea typeface="標楷體" panose="03000509000000000000" pitchFamily="65" charset="-120"/>
              </a:rPr>
              <a:t>高</a:t>
            </a:r>
            <a:endParaRPr lang="en-US" altLang="zh-TW" sz="2000" kern="100" dirty="0" smtClean="0">
              <a:latin typeface="標楷體" panose="03000509000000000000" pitchFamily="65" charset="-120"/>
              <a:ea typeface="標楷體" panose="03000509000000000000" pitchFamily="65" charset="-120"/>
            </a:endParaRPr>
          </a:p>
          <a:p>
            <a:pPr marL="342900" indent="-342900">
              <a:lnSpc>
                <a:spcPct val="120000"/>
              </a:lnSpc>
              <a:spcBef>
                <a:spcPct val="0"/>
              </a:spcBef>
            </a:pPr>
            <a:endParaRPr lang="en-US" altLang="zh-TW" sz="2000" kern="100" dirty="0">
              <a:latin typeface="標楷體" panose="03000509000000000000" pitchFamily="65" charset="-120"/>
              <a:ea typeface="標楷體" panose="03000509000000000000" pitchFamily="65" charset="-120"/>
            </a:endParaRPr>
          </a:p>
          <a:p>
            <a:pPr marL="342900" indent="-342900">
              <a:lnSpc>
                <a:spcPct val="120000"/>
              </a:lnSpc>
              <a:spcBef>
                <a:spcPct val="0"/>
              </a:spcBef>
            </a:pPr>
            <a:r>
              <a:rPr lang="zh-TW" altLang="en-US" sz="2000" kern="100" dirty="0" smtClean="0">
                <a:latin typeface="標楷體" panose="03000509000000000000" pitchFamily="65" charset="-120"/>
                <a:ea typeface="標楷體" panose="03000509000000000000" pitchFamily="65" charset="-120"/>
              </a:rPr>
              <a:t>資料來源與</a:t>
            </a:r>
            <a:r>
              <a:rPr lang="en-US" altLang="zh-TW" sz="2000" kern="100" dirty="0" smtClean="0">
                <a:latin typeface="標楷體" panose="03000509000000000000" pitchFamily="65" charset="-120"/>
                <a:ea typeface="標楷體" panose="03000509000000000000" pitchFamily="65" charset="-120"/>
              </a:rPr>
              <a:t>MENU</a:t>
            </a:r>
            <a:r>
              <a:rPr lang="zh-TW" altLang="en-US" sz="2000" kern="100" dirty="0" smtClean="0">
                <a:latin typeface="標楷體" panose="03000509000000000000" pitchFamily="65" charset="-120"/>
                <a:ea typeface="標楷體" panose="03000509000000000000" pitchFamily="65" charset="-120"/>
              </a:rPr>
              <a:t>美食誌一樣</a:t>
            </a:r>
            <a:r>
              <a:rPr lang="zh-TW" altLang="en-US" sz="2000" kern="100" dirty="0">
                <a:latin typeface="標楷體" panose="03000509000000000000" pitchFamily="65" charset="-120"/>
                <a:ea typeface="標楷體" panose="03000509000000000000" pitchFamily="65" charset="-120"/>
              </a:rPr>
              <a:t>都為</a:t>
            </a:r>
            <a:r>
              <a:rPr lang="zh-TW" altLang="en-US" sz="2000" kern="100" dirty="0" smtClean="0">
                <a:latin typeface="標楷體" panose="03000509000000000000" pitchFamily="65" charset="-120"/>
                <a:ea typeface="標楷體" panose="03000509000000000000" pitchFamily="65" charset="-120"/>
              </a:rPr>
              <a:t>用戶打卡紀錄，使排名預測能夠趨近於</a:t>
            </a:r>
            <a:r>
              <a:rPr lang="en-US" altLang="zh-TW" sz="2000" kern="100" dirty="0">
                <a:latin typeface="標楷體" panose="03000509000000000000" pitchFamily="65" charset="-120"/>
                <a:ea typeface="標楷體" panose="03000509000000000000" pitchFamily="65" charset="-120"/>
              </a:rPr>
              <a:t>MENU</a:t>
            </a:r>
            <a:r>
              <a:rPr lang="zh-TW" altLang="en-US" sz="2000" kern="100" dirty="0">
                <a:latin typeface="標楷體" panose="03000509000000000000" pitchFamily="65" charset="-120"/>
                <a:ea typeface="標楷體" panose="03000509000000000000" pitchFamily="65" charset="-120"/>
              </a:rPr>
              <a:t>美食誌</a:t>
            </a:r>
          </a:p>
          <a:p>
            <a:pPr marL="342900" indent="-342900">
              <a:lnSpc>
                <a:spcPct val="120000"/>
              </a:lnSpc>
              <a:spcBef>
                <a:spcPct val="0"/>
              </a:spcBef>
            </a:pPr>
            <a:endParaRPr lang="en-US" altLang="zh-TW" sz="2000" kern="100" dirty="0">
              <a:latin typeface="標楷體" panose="03000509000000000000" pitchFamily="65" charset="-120"/>
              <a:ea typeface="標楷體" panose="03000509000000000000" pitchFamily="65" charset="-120"/>
            </a:endParaRPr>
          </a:p>
        </p:txBody>
      </p:sp>
      <p:grpSp>
        <p:nvGrpSpPr>
          <p:cNvPr id="26" name="Group 398"/>
          <p:cNvGrpSpPr/>
          <p:nvPr/>
        </p:nvGrpSpPr>
        <p:grpSpPr>
          <a:xfrm>
            <a:off x="7799232" y="1846778"/>
            <a:ext cx="391999" cy="405287"/>
            <a:chOff x="209551" y="3594100"/>
            <a:chExt cx="280988" cy="290513"/>
          </a:xfrm>
          <a:solidFill>
            <a:srgbClr val="157E9F"/>
          </a:solidFill>
        </p:grpSpPr>
        <p:sp>
          <p:nvSpPr>
            <p:cNvPr id="27"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28"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29" name="矩形 28"/>
          <p:cNvSpPr/>
          <p:nvPr/>
        </p:nvSpPr>
        <p:spPr>
          <a:xfrm>
            <a:off x="8281576" y="1833977"/>
            <a:ext cx="2723823" cy="430887"/>
          </a:xfrm>
          <a:prstGeom prst="rect">
            <a:avLst/>
          </a:prstGeom>
        </p:spPr>
        <p:txBody>
          <a:bodyPr wrap="none">
            <a:spAutoFit/>
          </a:bodyPr>
          <a:lstStyle/>
          <a:p>
            <a:r>
              <a:rPr lang="zh-TW" altLang="en-US" sz="2200" dirty="0">
                <a:latin typeface="Times New Roman" panose="02020603050405020304" pitchFamily="18" charset="0"/>
                <a:ea typeface="標楷體" panose="03000509000000000000" pitchFamily="65" charset="-120"/>
              </a:rPr>
              <a:t>機器學習分類演算法</a:t>
            </a:r>
          </a:p>
        </p:txBody>
      </p:sp>
      <p:sp>
        <p:nvSpPr>
          <p:cNvPr id="30" name="TextBox 36"/>
          <p:cNvSpPr txBox="1">
            <a:spLocks noChangeArrowheads="1"/>
          </p:cNvSpPr>
          <p:nvPr/>
        </p:nvSpPr>
        <p:spPr bwMode="auto">
          <a:xfrm>
            <a:off x="7478156" y="2422596"/>
            <a:ext cx="3705753"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20000"/>
              </a:lnSpc>
              <a:spcBef>
                <a:spcPct val="0"/>
              </a:spcBef>
            </a:pPr>
            <a:r>
              <a:rPr lang="zh-TW" altLang="en-US" sz="2000" kern="100" dirty="0">
                <a:solidFill>
                  <a:srgbClr val="FF0000"/>
                </a:solidFill>
                <a:latin typeface="標楷體" panose="03000509000000000000" pitchFamily="65" charset="-120"/>
                <a:ea typeface="標楷體" panose="03000509000000000000" pitchFamily="65" charset="-120"/>
              </a:rPr>
              <a:t>在冰品的評論中，各篇評論的情緒詞使用量差異大，一部分評論幾乎沒有使用到情緒詞彙，而一部份評論則使用到非常多的情緒詞彙，造成機器無法以平均情緒詞彙使用量準確判斷排名結果</a:t>
            </a:r>
            <a:endParaRPr lang="en-US" altLang="zh-TW" sz="2000" kern="100" dirty="0" smtClean="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9662353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9139" y="1395943"/>
            <a:ext cx="10199692"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1262299" y="1628318"/>
            <a:ext cx="9472376" cy="646331"/>
          </a:xfrm>
          <a:prstGeom prst="rect">
            <a:avLst/>
          </a:prstGeom>
          <a:noFill/>
        </p:spPr>
        <p:txBody>
          <a:bodyPr wrap="square" rtlCol="0">
            <a:spAutoFit/>
          </a:bodyPr>
          <a:lstStyle/>
          <a:p>
            <a:r>
              <a:rPr lang="en-US" altLang="zh-CN" sz="3600" b="1" dirty="0">
                <a:solidFill>
                  <a:schemeClr val="bg1"/>
                </a:solidFill>
                <a:latin typeface="標楷體" panose="03000509000000000000" pitchFamily="65" charset="-120"/>
                <a:ea typeface="標楷體" panose="03000509000000000000" pitchFamily="65" charset="-120"/>
              </a:rPr>
              <a:t>5</a:t>
            </a:r>
            <a:r>
              <a:rPr lang="en-US" altLang="zh-CN" sz="3600" b="1" dirty="0" smtClean="0">
                <a:solidFill>
                  <a:schemeClr val="bg1"/>
                </a:solidFill>
                <a:latin typeface="標楷體" panose="03000509000000000000" pitchFamily="65" charset="-120"/>
                <a:ea typeface="標楷體" panose="03000509000000000000" pitchFamily="65" charset="-120"/>
              </a:rPr>
              <a:t>. </a:t>
            </a:r>
            <a:r>
              <a:rPr lang="zh-TW" altLang="en-US" sz="3600" b="1" dirty="0" smtClean="0">
                <a:solidFill>
                  <a:schemeClr val="bg1"/>
                </a:solidFill>
                <a:latin typeface="標楷體" panose="03000509000000000000" pitchFamily="65" charset="-120"/>
                <a:ea typeface="標楷體" panose="03000509000000000000" pitchFamily="65" charset="-120"/>
              </a:rPr>
              <a:t>結論</a:t>
            </a:r>
            <a:r>
              <a:rPr lang="zh-TW" altLang="en-US" sz="3600" b="1" dirty="0">
                <a:solidFill>
                  <a:schemeClr val="bg1"/>
                </a:solidFill>
                <a:latin typeface="標楷體" panose="03000509000000000000" pitchFamily="65" charset="-120"/>
                <a:ea typeface="標楷體" panose="03000509000000000000" pitchFamily="65" charset="-120"/>
              </a:rPr>
              <a:t>與未來展望</a:t>
            </a:r>
          </a:p>
        </p:txBody>
      </p:sp>
      <p:grpSp>
        <p:nvGrpSpPr>
          <p:cNvPr id="201" name="组合 200"/>
          <p:cNvGrpSpPr/>
          <p:nvPr/>
        </p:nvGrpSpPr>
        <p:grpSpPr>
          <a:xfrm>
            <a:off x="8200989" y="2560844"/>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252772" y="2977050"/>
            <a:ext cx="8310327" cy="113537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400" dirty="0">
                <a:solidFill>
                  <a:schemeClr val="bg1"/>
                </a:solidFill>
                <a:latin typeface="標楷體" panose="03000509000000000000" pitchFamily="65" charset="-120"/>
                <a:ea typeface="標楷體" panose="03000509000000000000" pitchFamily="65" charset="-120"/>
              </a:rPr>
              <a:t>結論</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未來展望</a:t>
            </a:r>
            <a:endParaRPr lang="en-US" altLang="zh-TW" sz="2400" dirty="0">
              <a:solidFill>
                <a:schemeClr val="bg1"/>
              </a:solidFill>
              <a:latin typeface="標楷體" panose="03000509000000000000" pitchFamily="65" charset="-120"/>
              <a:ea typeface="標楷體" panose="03000509000000000000" pitchFamily="65" charset="-120"/>
            </a:endParaRPr>
          </a:p>
        </p:txBody>
      </p:sp>
      <p:sp>
        <p:nvSpPr>
          <p:cNvPr id="1766" name="文字方塊 1765"/>
          <p:cNvSpPr txBox="1"/>
          <p:nvPr/>
        </p:nvSpPr>
        <p:spPr>
          <a:xfrm>
            <a:off x="11737704" y="6337816"/>
            <a:ext cx="418704" cy="369332"/>
          </a:xfrm>
          <a:prstGeom prst="rect">
            <a:avLst/>
          </a:prstGeom>
          <a:noFill/>
        </p:spPr>
        <p:txBody>
          <a:bodyPr wrap="none" rtlCol="0">
            <a:spAutoFit/>
          </a:bodyPr>
          <a:lstStyle/>
          <a:p>
            <a:r>
              <a:rPr lang="en-US" altLang="zh-TW" dirty="0"/>
              <a:t>3</a:t>
            </a:r>
            <a:r>
              <a:rPr lang="en-US" altLang="zh-TW" dirty="0" smtClean="0"/>
              <a:t>7</a:t>
            </a:r>
            <a:endParaRPr lang="zh-TW" altLang="en-US" dirty="0"/>
          </a:p>
        </p:txBody>
      </p:sp>
    </p:spTree>
    <p:extLst>
      <p:ext uri="{BB962C8B-B14F-4D97-AF65-F5344CB8AC3E}">
        <p14:creationId xmlns:p14="http://schemas.microsoft.com/office/powerpoint/2010/main" val="262084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533900" y="406370"/>
            <a:ext cx="7791452"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416320" cy="923330"/>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結論與未來展望</a:t>
            </a:r>
          </a:p>
        </p:txBody>
      </p:sp>
      <p:sp>
        <p:nvSpPr>
          <p:cNvPr id="8" name="圆角矩形 66"/>
          <p:cNvSpPr/>
          <p:nvPr/>
        </p:nvSpPr>
        <p:spPr>
          <a:xfrm rot="10800000" flipV="1">
            <a:off x="926078" y="123669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9" name="直接连接符 68"/>
          <p:cNvCxnSpPr/>
          <p:nvPr/>
        </p:nvCxnSpPr>
        <p:spPr>
          <a:xfrm flipH="1">
            <a:off x="1334437" y="1572773"/>
            <a:ext cx="207551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 name="文本框 386"/>
          <p:cNvSpPr txBox="1"/>
          <p:nvPr/>
        </p:nvSpPr>
        <p:spPr>
          <a:xfrm>
            <a:off x="1297787" y="1056280"/>
            <a:ext cx="1415764" cy="572460"/>
          </a:xfrm>
          <a:prstGeom prst="rect">
            <a:avLst/>
          </a:prstGeom>
          <a:noFill/>
        </p:spPr>
        <p:txBody>
          <a:bodyPr wrap="none" lIns="91436" tIns="45718" rIns="91436" bIns="45718" rtlCol="0">
            <a:spAutoFit/>
          </a:bodyPr>
          <a:lstStyle/>
          <a:p>
            <a:pPr>
              <a:lnSpc>
                <a:spcPct val="130000"/>
              </a:lnSpc>
            </a:pPr>
            <a:r>
              <a:rPr lang="zh-TW" altLang="en-US" sz="2400" dirty="0" smtClean="0">
                <a:solidFill>
                  <a:srgbClr val="157E9F"/>
                </a:solidFill>
                <a:latin typeface="標楷體" panose="03000509000000000000" pitchFamily="65" charset="-120"/>
                <a:ea typeface="標楷體" panose="03000509000000000000" pitchFamily="65" charset="-120"/>
              </a:rPr>
              <a:t>研究貢獻</a:t>
            </a:r>
            <a:endParaRPr lang="zh-CN" altLang="en-US" sz="2400" dirty="0">
              <a:solidFill>
                <a:srgbClr val="157E9F"/>
              </a:solidFill>
              <a:latin typeface="標楷體" panose="03000509000000000000" pitchFamily="65" charset="-120"/>
              <a:ea typeface="標楷體" panose="03000509000000000000" pitchFamily="65" charset="-120"/>
            </a:endParaRPr>
          </a:p>
        </p:txBody>
      </p:sp>
      <p:sp>
        <p:nvSpPr>
          <p:cNvPr id="18" name="文字方塊 17"/>
          <p:cNvSpPr txBox="1"/>
          <p:nvPr/>
        </p:nvSpPr>
        <p:spPr>
          <a:xfrm>
            <a:off x="11737704" y="6337816"/>
            <a:ext cx="418704" cy="369332"/>
          </a:xfrm>
          <a:prstGeom prst="rect">
            <a:avLst/>
          </a:prstGeom>
          <a:noFill/>
        </p:spPr>
        <p:txBody>
          <a:bodyPr wrap="none" rtlCol="0">
            <a:spAutoFit/>
          </a:bodyPr>
          <a:lstStyle/>
          <a:p>
            <a:r>
              <a:rPr lang="en-US" altLang="zh-TW" dirty="0" smtClean="0"/>
              <a:t>38</a:t>
            </a:r>
            <a:endParaRPr lang="zh-TW" altLang="en-US" dirty="0"/>
          </a:p>
        </p:txBody>
      </p:sp>
      <p:sp>
        <p:nvSpPr>
          <p:cNvPr id="19" name="圆角矩形 66"/>
          <p:cNvSpPr/>
          <p:nvPr/>
        </p:nvSpPr>
        <p:spPr>
          <a:xfrm rot="10800000" flipV="1">
            <a:off x="926079" y="4281410"/>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20" name="直接连接符 68"/>
          <p:cNvCxnSpPr/>
          <p:nvPr/>
        </p:nvCxnSpPr>
        <p:spPr>
          <a:xfrm flipH="1">
            <a:off x="1334437" y="4617489"/>
            <a:ext cx="1577118"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1" name="文本框 386"/>
          <p:cNvSpPr txBox="1"/>
          <p:nvPr/>
        </p:nvSpPr>
        <p:spPr>
          <a:xfrm>
            <a:off x="1297788" y="4100996"/>
            <a:ext cx="1415764"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未來展望</a:t>
            </a:r>
          </a:p>
        </p:txBody>
      </p:sp>
      <p:sp>
        <p:nvSpPr>
          <p:cNvPr id="26" name="矩形 25"/>
          <p:cNvSpPr/>
          <p:nvPr/>
        </p:nvSpPr>
        <p:spPr>
          <a:xfrm>
            <a:off x="1334437" y="4684168"/>
            <a:ext cx="8293809" cy="553998"/>
          </a:xfrm>
          <a:prstGeom prst="rect">
            <a:avLst/>
          </a:prstGeom>
        </p:spPr>
        <p:txBody>
          <a:bodyPr wrap="none">
            <a:spAutoFit/>
          </a:bodyPr>
          <a:lstStyle/>
          <a:p>
            <a:pPr marL="457200" indent="-457200">
              <a:lnSpc>
                <a:spcPct val="150000"/>
              </a:lnSpc>
              <a:buFont typeface="+mj-lt"/>
              <a:buAutoNum type="arabicPeriod"/>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Try the more complex model architecture to increase the capacity of the model.</a:t>
            </a:r>
          </a:p>
        </p:txBody>
      </p:sp>
      <p:sp>
        <p:nvSpPr>
          <p:cNvPr id="27" name="矩形 26"/>
          <p:cNvSpPr/>
          <p:nvPr/>
        </p:nvSpPr>
        <p:spPr>
          <a:xfrm>
            <a:off x="1334437" y="5644680"/>
            <a:ext cx="6329938" cy="498278"/>
          </a:xfrm>
          <a:prstGeom prst="rect">
            <a:avLst/>
          </a:prstGeom>
        </p:spPr>
        <p:txBody>
          <a:bodyPr wrap="none">
            <a:spAutoFit/>
          </a:bodyPr>
          <a:lstStyle/>
          <a:p>
            <a:pPr>
              <a:lnSpc>
                <a:spcPct val="150000"/>
              </a:lnSpc>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2.    Experiment on other dataset, not just on the </a:t>
            </a:r>
            <a:r>
              <a:rPr lang="en-US" altLang="zh-CN" sz="2000" b="1" dirty="0" err="1"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MovieLen</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1M.</a:t>
            </a:r>
          </a:p>
        </p:txBody>
      </p:sp>
      <p:sp>
        <p:nvSpPr>
          <p:cNvPr id="7" name="矩形 6"/>
          <p:cNvSpPr/>
          <p:nvPr/>
        </p:nvSpPr>
        <p:spPr>
          <a:xfrm>
            <a:off x="1334437" y="1700339"/>
            <a:ext cx="9030571" cy="2400657"/>
          </a:xfrm>
          <a:prstGeom prst="rect">
            <a:avLst/>
          </a:prstGeom>
        </p:spPr>
        <p:txBody>
          <a:bodyPr wrap="square">
            <a:spAutoFit/>
          </a:bodyPr>
          <a:lstStyle/>
          <a:p>
            <a:pPr marL="457200" indent="-457200">
              <a:lnSpc>
                <a:spcPct val="150000"/>
              </a:lnSpc>
              <a:buFont typeface="+mj-lt"/>
              <a:buAutoNum type="arabicPeriod"/>
            </a:pPr>
            <a:r>
              <a:rPr lang="zh-TW" altLang="en-US" sz="2000" b="1" dirty="0">
                <a:solidFill>
                  <a:schemeClr val="tx1">
                    <a:lumMod val="65000"/>
                    <a:lumOff val="35000"/>
                  </a:schemeClr>
                </a:solidFill>
                <a:latin typeface="標楷體" panose="03000509000000000000" pitchFamily="65" charset="-120"/>
                <a:ea typeface="標楷體" panose="03000509000000000000" pitchFamily="65" charset="-120"/>
              </a:rPr>
              <a:t>日後使用者可直接參考本研究計算出的排名，不須再等待</a:t>
            </a:r>
            <a:r>
              <a:rPr lang="en-US" altLang="zh-TW" sz="2000" b="1" dirty="0">
                <a:solidFill>
                  <a:schemeClr val="tx1">
                    <a:lumMod val="65000"/>
                    <a:lumOff val="35000"/>
                  </a:schemeClr>
                </a:solidFill>
                <a:latin typeface="標楷體" panose="03000509000000000000" pitchFamily="65" charset="-120"/>
                <a:ea typeface="標楷體" panose="03000509000000000000" pitchFamily="65" charset="-120"/>
              </a:rPr>
              <a:t>menu</a:t>
            </a:r>
            <a:r>
              <a:rPr lang="zh-TW" altLang="en-US" sz="2000" b="1" dirty="0">
                <a:solidFill>
                  <a:schemeClr val="tx1">
                    <a:lumMod val="65000"/>
                    <a:lumOff val="35000"/>
                  </a:schemeClr>
                </a:solidFill>
                <a:latin typeface="標楷體" panose="03000509000000000000" pitchFamily="65" charset="-120"/>
                <a:ea typeface="標楷體" panose="03000509000000000000" pitchFamily="65" charset="-120"/>
              </a:rPr>
              <a:t>美食誌不定期公布的餐廳</a:t>
            </a:r>
            <a:r>
              <a:rPr lang="zh-TW" altLang="en-US" sz="2000" b="1" dirty="0" smtClean="0">
                <a:solidFill>
                  <a:schemeClr val="tx1">
                    <a:lumMod val="65000"/>
                    <a:lumOff val="35000"/>
                  </a:schemeClr>
                </a:solidFill>
                <a:latin typeface="標楷體" panose="03000509000000000000" pitchFamily="65" charset="-120"/>
                <a:ea typeface="標楷體" panose="03000509000000000000" pitchFamily="65" charset="-120"/>
              </a:rPr>
              <a:t>排行</a:t>
            </a:r>
            <a:endParaRPr lang="en-US" altLang="zh-TW" sz="2000" b="1" dirty="0" smtClean="0">
              <a:solidFill>
                <a:schemeClr val="tx1">
                  <a:lumMod val="65000"/>
                  <a:lumOff val="35000"/>
                </a:schemeClr>
              </a:solidFill>
              <a:latin typeface="標楷體" panose="03000509000000000000" pitchFamily="65" charset="-120"/>
              <a:ea typeface="標楷體" panose="03000509000000000000" pitchFamily="65" charset="-120"/>
            </a:endParaRPr>
          </a:p>
          <a:p>
            <a:pPr marL="457200" indent="-457200">
              <a:lnSpc>
                <a:spcPct val="150000"/>
              </a:lnSpc>
              <a:buFont typeface="+mj-lt"/>
              <a:buAutoNum type="arabicPeriod"/>
            </a:pPr>
            <a:r>
              <a:rPr lang="zh-TW" altLang="en-US" sz="2000" b="1" dirty="0">
                <a:solidFill>
                  <a:schemeClr val="tx1">
                    <a:lumMod val="65000"/>
                    <a:lumOff val="35000"/>
                  </a:schemeClr>
                </a:solidFill>
                <a:latin typeface="標楷體" panose="03000509000000000000" pitchFamily="65" charset="-120"/>
                <a:ea typeface="標楷體" panose="03000509000000000000" pitchFamily="65" charset="-120"/>
              </a:rPr>
              <a:t>對於</a:t>
            </a:r>
            <a:r>
              <a:rPr lang="en-US" altLang="zh-TW" sz="2000" b="1" dirty="0">
                <a:solidFill>
                  <a:schemeClr val="tx1">
                    <a:lumMod val="65000"/>
                    <a:lumOff val="35000"/>
                  </a:schemeClr>
                </a:solidFill>
                <a:latin typeface="標楷體" panose="03000509000000000000" pitchFamily="65" charset="-120"/>
                <a:ea typeface="標楷體" panose="03000509000000000000" pitchFamily="65" charset="-120"/>
              </a:rPr>
              <a:t>menu</a:t>
            </a:r>
            <a:r>
              <a:rPr lang="zh-TW" altLang="en-US" sz="2000" b="1" dirty="0">
                <a:solidFill>
                  <a:schemeClr val="tx1">
                    <a:lumMod val="65000"/>
                    <a:lumOff val="35000"/>
                  </a:schemeClr>
                </a:solidFill>
                <a:latin typeface="標楷體" panose="03000509000000000000" pitchFamily="65" charset="-120"/>
                <a:ea typeface="標楷體" panose="03000509000000000000" pitchFamily="65" charset="-120"/>
              </a:rPr>
              <a:t>美食誌而言，日後也不需要再藉助</a:t>
            </a:r>
            <a:r>
              <a:rPr lang="en-US" altLang="zh-TW" sz="2000" b="1" dirty="0">
                <a:solidFill>
                  <a:schemeClr val="tx1">
                    <a:lumMod val="65000"/>
                    <a:lumOff val="35000"/>
                  </a:schemeClr>
                </a:solidFill>
                <a:latin typeface="標楷體" panose="03000509000000000000" pitchFamily="65" charset="-120"/>
                <a:ea typeface="標楷體" panose="03000509000000000000" pitchFamily="65" charset="-120"/>
              </a:rPr>
              <a:t>app</a:t>
            </a:r>
            <a:r>
              <a:rPr lang="zh-TW" altLang="en-US" sz="2000" b="1" dirty="0">
                <a:solidFill>
                  <a:schemeClr val="tx1">
                    <a:lumMod val="65000"/>
                    <a:lumOff val="35000"/>
                  </a:schemeClr>
                </a:solidFill>
                <a:latin typeface="標楷體" panose="03000509000000000000" pitchFamily="65" charset="-120"/>
                <a:ea typeface="標楷體" panose="03000509000000000000" pitchFamily="65" charset="-120"/>
              </a:rPr>
              <a:t>上美食部落客的資料，才有辦法計算出</a:t>
            </a:r>
            <a:r>
              <a:rPr lang="zh-TW" altLang="en-US" sz="2000" b="1" dirty="0" smtClean="0">
                <a:solidFill>
                  <a:schemeClr val="tx1">
                    <a:lumMod val="65000"/>
                    <a:lumOff val="35000"/>
                  </a:schemeClr>
                </a:solidFill>
                <a:latin typeface="標楷體" panose="03000509000000000000" pitchFamily="65" charset="-120"/>
                <a:ea typeface="標楷體" panose="03000509000000000000" pitchFamily="65" charset="-120"/>
              </a:rPr>
              <a:t>排名</a:t>
            </a:r>
            <a:endParaRPr lang="en-US" altLang="zh-TW" sz="2000" b="1" dirty="0" smtClean="0">
              <a:solidFill>
                <a:schemeClr val="tx1">
                  <a:lumMod val="65000"/>
                  <a:lumOff val="35000"/>
                </a:schemeClr>
              </a:solidFill>
              <a:latin typeface="標楷體" panose="03000509000000000000" pitchFamily="65" charset="-120"/>
              <a:ea typeface="標楷體" panose="03000509000000000000" pitchFamily="65" charset="-120"/>
            </a:endParaRPr>
          </a:p>
          <a:p>
            <a:pPr marL="457200" indent="-457200">
              <a:lnSpc>
                <a:spcPct val="150000"/>
              </a:lnSpc>
              <a:buFont typeface="+mj-lt"/>
              <a:buAutoNum type="arabicPeriod"/>
            </a:pPr>
            <a:r>
              <a:rPr lang="zh-TW" altLang="en-US" sz="2000" b="1" dirty="0" smtClean="0">
                <a:solidFill>
                  <a:schemeClr val="tx1">
                    <a:lumMod val="65000"/>
                    <a:lumOff val="35000"/>
                  </a:schemeClr>
                </a:solidFill>
                <a:latin typeface="標楷體" panose="03000509000000000000" pitchFamily="65" charset="-120"/>
                <a:ea typeface="標楷體" panose="03000509000000000000" pitchFamily="65" charset="-120"/>
              </a:rPr>
              <a:t>不需要透過大眾問卷調查</a:t>
            </a:r>
            <a:endParaRPr lang="zh-TW" altLang="en-US" sz="2000" b="1" dirty="0">
              <a:solidFill>
                <a:schemeClr val="tx1">
                  <a:lumMod val="65000"/>
                  <a:lumOff val="35000"/>
                </a:schemeClr>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99889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5" name="矩形 14"/>
          <p:cNvSpPr/>
          <p:nvPr/>
        </p:nvSpPr>
        <p:spPr>
          <a:xfrm>
            <a:off x="4962336" y="2901412"/>
            <a:ext cx="4753802" cy="769441"/>
          </a:xfrm>
          <a:prstGeom prst="rect">
            <a:avLst/>
          </a:prstGeom>
        </p:spPr>
        <p:txBody>
          <a:bodyPr wrap="none">
            <a:spAutoFit/>
          </a:bodyPr>
          <a:lstStyle/>
          <a:p>
            <a:r>
              <a:rPr kumimoji="1" lang="en-US" altLang="zh-CN" sz="4400" b="1" dirty="0" smtClean="0">
                <a:solidFill>
                  <a:srgbClr val="157E9F"/>
                </a:solidFill>
                <a:latin typeface="方正清刻本悦宋简体" panose="02000000000000000000" pitchFamily="2" charset="-122"/>
                <a:ea typeface="方正清刻本悦宋简体" panose="02000000000000000000" pitchFamily="2" charset="-122"/>
              </a:rPr>
              <a:t>Thanks for listening !</a:t>
            </a:r>
            <a:endParaRPr kumimoji="1" lang="zh-CN" altLang="en-US" sz="4400" b="1" dirty="0">
              <a:solidFill>
                <a:srgbClr val="157E9F"/>
              </a:solidFill>
              <a:latin typeface="方正清刻本悦宋简体" panose="02000000000000000000" pitchFamily="2" charset="-122"/>
              <a:ea typeface="方正清刻本悦宋简体" panose="02000000000000000000" pitchFamily="2" charset="-122"/>
            </a:endParaRPr>
          </a:p>
        </p:txBody>
      </p:sp>
      <p:grpSp>
        <p:nvGrpSpPr>
          <p:cNvPr id="201" name="组合 1"/>
          <p:cNvGrpSpPr/>
          <p:nvPr/>
        </p:nvGrpSpPr>
        <p:grpSpPr bwMode="auto">
          <a:xfrm>
            <a:off x="10203209" y="-781973"/>
            <a:ext cx="2441455" cy="3223791"/>
            <a:chOff x="0" y="-1"/>
            <a:chExt cx="2175714" cy="2871210"/>
          </a:xfrm>
          <a:solidFill>
            <a:srgbClr val="157E9F"/>
          </a:solidFill>
        </p:grpSpPr>
        <p:sp>
          <p:nvSpPr>
            <p:cNvPr id="202" name="矩形 13"/>
            <p:cNvSpPr>
              <a:spLocks noChangeArrowheads="1"/>
            </p:cNvSpPr>
            <p:nvPr/>
          </p:nvSpPr>
          <p:spPr bwMode="auto">
            <a:xfrm rot="2727610">
              <a:off x="-391510" y="1232685"/>
              <a:ext cx="2871210" cy="405837"/>
            </a:xfrm>
            <a:prstGeom prst="rect">
              <a:avLst/>
            </a:prstGeom>
            <a:grp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0"/>
                </a:spcBef>
                <a:buFont typeface="Arial" pitchFamily="34" charset="0"/>
                <a:buNone/>
              </a:pPr>
              <a:endParaRPr lang="zh-CN" altLang="zh-CN" sz="1800">
                <a:solidFill>
                  <a:srgbClr val="2A2E37"/>
                </a:solidFill>
                <a:latin typeface="宋体" pitchFamily="2" charset="-122"/>
                <a:sym typeface="宋体" pitchFamily="2" charset="-122"/>
              </a:endParaRPr>
            </a:p>
          </p:txBody>
        </p:sp>
        <p:sp>
          <p:nvSpPr>
            <p:cNvPr id="203" name="TextBox 14"/>
            <p:cNvSpPr>
              <a:spLocks noChangeArrowheads="1"/>
            </p:cNvSpPr>
            <p:nvPr/>
          </p:nvSpPr>
          <p:spPr bwMode="auto">
            <a:xfrm rot="2748894">
              <a:off x="470328" y="1223644"/>
              <a:ext cx="1016798" cy="3291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en-US" altLang="zh-CN" sz="1800" b="1" dirty="0" smtClean="0">
                  <a:solidFill>
                    <a:schemeClr val="bg1"/>
                  </a:solidFill>
                  <a:latin typeface="微软雅黑" pitchFamily="34" charset="-122"/>
                  <a:ea typeface="微软雅黑" pitchFamily="34" charset="-122"/>
                  <a:sym typeface="微软雅黑" pitchFamily="34" charset="-122"/>
                </a:rPr>
                <a:t>2020·07</a:t>
              </a:r>
              <a:endParaRPr lang="zh-CN" altLang="en-US" sz="1800" b="1" dirty="0">
                <a:solidFill>
                  <a:schemeClr val="bg1"/>
                </a:solidFill>
                <a:latin typeface="微软雅黑" pitchFamily="34" charset="-122"/>
                <a:ea typeface="微软雅黑" pitchFamily="34" charset="-122"/>
                <a:sym typeface="微软雅黑" pitchFamily="34" charset="-122"/>
              </a:endParaRPr>
            </a:p>
          </p:txBody>
        </p:sp>
        <p:sp>
          <p:nvSpPr>
            <p:cNvPr id="204" name="直接连接符 15"/>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a:p>
          </p:txBody>
        </p:sp>
        <p:sp>
          <p:nvSpPr>
            <p:cNvPr id="205" name="直接连接符 16"/>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a:p>
          </p:txBody>
        </p:sp>
      </p:grpSp>
      <p:cxnSp>
        <p:nvCxnSpPr>
          <p:cNvPr id="69" name="直接连接符 68"/>
          <p:cNvCxnSpPr/>
          <p:nvPr/>
        </p:nvCxnSpPr>
        <p:spPr>
          <a:xfrm>
            <a:off x="4725501" y="2592712"/>
            <a:ext cx="5185097"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725501" y="4084188"/>
            <a:ext cx="5185097"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pic>
        <p:nvPicPr>
          <p:cNvPr id="13" name="圖片 12"/>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47111" y1="73333" x2="47111" y2="73333"/>
                        <a14:foregroundMark x1="50222" y1="73333" x2="50222" y2="73333"/>
                        <a14:foregroundMark x1="53778" y1="73778" x2="53778" y2="73778"/>
                      </a14:backgroundRemoval>
                    </a14:imgEffect>
                  </a14:imgLayer>
                </a14:imgProps>
              </a:ext>
              <a:ext uri="{28A0092B-C50C-407E-A947-70E740481C1C}">
                <a14:useLocalDpi xmlns:a14="http://schemas.microsoft.com/office/drawing/2010/main" val="0"/>
              </a:ext>
            </a:extLst>
          </a:blip>
          <a:stretch>
            <a:fillRect/>
          </a:stretch>
        </p:blipFill>
        <p:spPr>
          <a:xfrm>
            <a:off x="1871662" y="2592280"/>
            <a:ext cx="2143125" cy="2143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5</a:t>
            </a:fld>
            <a:endParaRPr lang="zh-CN" altLang="en-US" dirty="0"/>
          </a:p>
        </p:txBody>
      </p:sp>
      <p:sp>
        <p:nvSpPr>
          <p:cNvPr id="3" name="矩形 2"/>
          <p:cNvSpPr/>
          <p:nvPr/>
        </p:nvSpPr>
        <p:spPr>
          <a:xfrm>
            <a:off x="957500" y="1395943"/>
            <a:ext cx="10199692"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199"/>
          <p:cNvSpPr txBox="1"/>
          <p:nvPr/>
        </p:nvSpPr>
        <p:spPr>
          <a:xfrm>
            <a:off x="1262299" y="1628318"/>
            <a:ext cx="9472376" cy="646331"/>
          </a:xfrm>
          <a:prstGeom prst="rect">
            <a:avLst/>
          </a:prstGeom>
          <a:noFill/>
        </p:spPr>
        <p:txBody>
          <a:bodyPr wrap="square" rtlCol="0">
            <a:spAutoFit/>
          </a:bodyPr>
          <a:lstStyle/>
          <a:p>
            <a:r>
              <a:rPr lang="en-US" altLang="zh-TW" sz="3600" b="1" dirty="0" smtClean="0">
                <a:solidFill>
                  <a:schemeClr val="bg1"/>
                </a:solidFill>
                <a:latin typeface="標楷體" panose="03000509000000000000" pitchFamily="65" charset="-120"/>
                <a:ea typeface="標楷體" panose="03000509000000000000" pitchFamily="65" charset="-120"/>
              </a:rPr>
              <a:t>1. </a:t>
            </a:r>
            <a:r>
              <a:rPr lang="zh-TW" altLang="en-US" sz="3600" b="1" dirty="0" smtClean="0">
                <a:solidFill>
                  <a:schemeClr val="bg1"/>
                </a:solidFill>
                <a:latin typeface="標楷體" panose="03000509000000000000" pitchFamily="65" charset="-120"/>
                <a:ea typeface="標楷體" panose="03000509000000000000" pitchFamily="65" charset="-120"/>
              </a:rPr>
              <a:t>研究</a:t>
            </a:r>
            <a:r>
              <a:rPr lang="zh-TW" altLang="en-US" sz="3600" b="1" dirty="0">
                <a:solidFill>
                  <a:schemeClr val="bg1"/>
                </a:solidFill>
                <a:latin typeface="標楷體" panose="03000509000000000000" pitchFamily="65" charset="-120"/>
                <a:ea typeface="標楷體" panose="03000509000000000000" pitchFamily="65" charset="-120"/>
              </a:rPr>
              <a:t>主題</a:t>
            </a:r>
            <a:endParaRPr lang="zh-CN" altLang="en-US" sz="3600" b="1" dirty="0">
              <a:solidFill>
                <a:schemeClr val="bg1"/>
              </a:solidFill>
              <a:latin typeface="標楷體" panose="03000509000000000000" pitchFamily="65" charset="-120"/>
              <a:ea typeface="標楷體" panose="03000509000000000000" pitchFamily="65" charset="-120"/>
            </a:endParaRPr>
          </a:p>
        </p:txBody>
      </p:sp>
      <p:grpSp>
        <p:nvGrpSpPr>
          <p:cNvPr id="5" name="组合 200"/>
          <p:cNvGrpSpPr/>
          <p:nvPr/>
        </p:nvGrpSpPr>
        <p:grpSpPr>
          <a:xfrm>
            <a:off x="7910031" y="2560844"/>
            <a:ext cx="3081236" cy="3107841"/>
            <a:chOff x="-8677773" y="-3051174"/>
            <a:chExt cx="6986830" cy="7046911"/>
          </a:xfrm>
          <a:solidFill>
            <a:schemeClr val="bg1"/>
          </a:solidFill>
        </p:grpSpPr>
        <p:sp>
          <p:nvSpPr>
            <p:cNvPr id="6"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1"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2"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7"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9"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7"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46"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47"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7"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8"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9"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0"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1"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2"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3"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4"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5"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6"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7"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8"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9"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0"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1"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2"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3"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4"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5"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6"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7"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8"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9"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0"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1"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2"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3"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4"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5"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6"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7"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8"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9"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0"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1"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2"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3"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4"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5"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6"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7"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8"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9"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0"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1"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2"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3"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4"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5"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6"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7"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8"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9"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0"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1"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2"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3"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4"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5"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6"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7"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8"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9"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20"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21"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2"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3"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4"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5"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6"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7"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8"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9"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0"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1"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2"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3"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4"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5"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6"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7"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38"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39"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40"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41"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2"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3"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4"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5"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6"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7"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8"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9"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0"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1"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2"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3"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4"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5"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6"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7"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8"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9"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60"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1"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2"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3"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64"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5"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6"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7"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8"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9"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70"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71"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172" name="Group 409"/>
            <p:cNvGrpSpPr/>
            <p:nvPr/>
          </p:nvGrpSpPr>
          <p:grpSpPr bwMode="auto">
            <a:xfrm>
              <a:off x="-7639510" y="-3051174"/>
              <a:ext cx="3211625" cy="6216650"/>
              <a:chOff x="2459" y="-335"/>
              <a:chExt cx="2023" cy="3916"/>
            </a:xfrm>
            <a:grpFill/>
          </p:grpSpPr>
          <p:sp>
            <p:nvSpPr>
              <p:cNvPr id="1370"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371"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2"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3"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374"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5"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376"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7"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378"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9"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380"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81"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382"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383"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384"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85"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386"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387"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388"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389"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0"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1"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392"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3"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394"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5"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396"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397"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8"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399"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400"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1"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402"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3"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4"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405"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406"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7"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408"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409"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10"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411"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413"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414"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415"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416"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417"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418"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419"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420"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421"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422"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423"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424"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425"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426"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427"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428"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429"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430"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431"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432"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433"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434"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435"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436"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437"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438"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439"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440"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441"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442"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443"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444"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7"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8"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9"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0"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1"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2"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3"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4"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5"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6"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7"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8"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59"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0"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1"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2"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3"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4"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5"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6"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7"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8"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9"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0"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1"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2"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3"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4"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5"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6"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7"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8"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9"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80"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81"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2"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3"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4"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5"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6"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7"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8"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9"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90"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1"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2"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3"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4"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5"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6"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7"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8"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9"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0"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1"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2"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3"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4"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5"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6"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7"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08"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09"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0"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1"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2"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3"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4"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5"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6"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7"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8"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9"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20"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21"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2"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3"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4"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5"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6"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7"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8"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9"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0"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1"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2"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3"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4"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5"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6"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7"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8"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9"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0"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1"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2"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3"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4"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5"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6"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7"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48"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49"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0"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1"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2"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3"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4"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5"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6"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7"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8"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9"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60"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1"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2"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3"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4"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5"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6"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7"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8"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69"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3" name="Group 610"/>
            <p:cNvGrpSpPr/>
            <p:nvPr/>
          </p:nvGrpSpPr>
          <p:grpSpPr bwMode="auto">
            <a:xfrm>
              <a:off x="-5969403" y="-3051174"/>
              <a:ext cx="1986032" cy="4760913"/>
              <a:chOff x="3511" y="-335"/>
              <a:chExt cx="1251" cy="2999"/>
            </a:xfrm>
            <a:grpFill/>
          </p:grpSpPr>
          <p:sp>
            <p:nvSpPr>
              <p:cNvPr id="1170"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1"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2"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3"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4"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5"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6"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7"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8"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9"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0"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1"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2"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3"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4"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5"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6"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7"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8"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9"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0"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1"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2"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3"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4"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5"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6"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7"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8"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9"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0"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1"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2"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3"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4"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5"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6"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7"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8"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9"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0"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1"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2"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3"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4"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5"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6"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7"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8"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9"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0"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1"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2"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3"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4"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5"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6"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7"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8"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9"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0"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1"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2"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3"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4"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5"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6"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7"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8"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0"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1"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2"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1"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2"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3"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4"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5"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6"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7"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8"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9"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0"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1"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2"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3"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4"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5"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6"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7"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8"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9"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0"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1"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2"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3"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4"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5"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6"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7"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8"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9"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0"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1"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2"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3"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4"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5"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6"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7"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8"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9"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0"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1"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2"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3"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4"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5"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6"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7"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8"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9"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0"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1"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2"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3"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4"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5"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6"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7"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8"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9"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0"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1"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2"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3"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4"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5"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6"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7"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8"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9"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0"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1"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2"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3"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4"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5"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6"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7"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8"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9"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0"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1"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2"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3"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4"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5"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6"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7"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8"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9"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0"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1"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2"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3"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4"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5"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6"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7"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8"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9"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0"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1"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2"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3"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4"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5"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6"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357"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358"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359"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360"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361"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362"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363"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364"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365"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366"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367"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368"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369"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174" name="Group 811"/>
            <p:cNvGrpSpPr/>
            <p:nvPr/>
          </p:nvGrpSpPr>
          <p:grpSpPr bwMode="auto">
            <a:xfrm>
              <a:off x="-4373911" y="-404813"/>
              <a:ext cx="2409908" cy="3767136"/>
              <a:chOff x="4516" y="1332"/>
              <a:chExt cx="1518" cy="2373"/>
            </a:xfrm>
            <a:grpFill/>
          </p:grpSpPr>
          <p:sp>
            <p:nvSpPr>
              <p:cNvPr id="970"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971"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972"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973"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974"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975"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976"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977"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978"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979"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980"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981"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982"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983"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984"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985"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986"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987"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988"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989"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990"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991"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992"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993"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994"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995"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996"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997"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998"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999"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000"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01"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02"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03"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004"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005"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006"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07"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008"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009"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010"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011"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012"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13"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014"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15"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016"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017"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018"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019"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020"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021"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022"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023"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024"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025"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026"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28"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030"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32"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034"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036"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038"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040"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042"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043"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044"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046"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7"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8"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9"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0"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1"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2"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3"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4"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5"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56"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057"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8"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9"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0"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1"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2"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3"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4"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5"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6"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7"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8"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9"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0"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1"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2"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3"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4"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5"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6"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7"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8"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9"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0"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1"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2"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3"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4"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85"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86"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7"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8"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9"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0"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1"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2"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3"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4"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095"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6"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7"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8"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9"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0"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1"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2"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3"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5"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6"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7"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8"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0"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6"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7"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8"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9"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5" name="Group 1012"/>
            <p:cNvGrpSpPr/>
            <p:nvPr/>
          </p:nvGrpSpPr>
          <p:grpSpPr bwMode="auto">
            <a:xfrm>
              <a:off x="-3900818" y="-1035049"/>
              <a:ext cx="2209875" cy="4397375"/>
              <a:chOff x="4814" y="935"/>
              <a:chExt cx="1392" cy="2770"/>
            </a:xfrm>
            <a:grpFill/>
          </p:grpSpPr>
          <p:sp>
            <p:nvSpPr>
              <p:cNvPr id="770"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0"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1"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832"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833"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4"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5"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836"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7"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838"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839"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840"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841"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2"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843"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4"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845"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6"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847"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848"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9"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0"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851"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2"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853"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4"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5"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856"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857"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858"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9"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860"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861"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2"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3"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4"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865"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6"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867"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8"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9"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870"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871"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872"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873"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874"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875"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876"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877"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878"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879"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880"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881"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882"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883"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884"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885"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886"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887"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888"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889"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890"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891"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892"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893"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894"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895"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896"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897"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898"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899"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900"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901"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902"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03"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904"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905"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906"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907"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909"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10"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11"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912"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914"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6"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6" name="Group 1213"/>
            <p:cNvGrpSpPr/>
            <p:nvPr/>
          </p:nvGrpSpPr>
          <p:grpSpPr bwMode="auto">
            <a:xfrm>
              <a:off x="-3900818" y="-1035049"/>
              <a:ext cx="768377" cy="3255963"/>
              <a:chOff x="4814" y="935"/>
              <a:chExt cx="484" cy="2051"/>
            </a:xfrm>
            <a:grpFill/>
          </p:grpSpPr>
          <p:sp>
            <p:nvSpPr>
              <p:cNvPr id="570"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2"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3"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4"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5"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6"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7"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68"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9"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70"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1"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2"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3"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74"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5"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6"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7"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8"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9"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0"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1"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2"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3"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4"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85"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6"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7"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8"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9"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0"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1"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2"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3"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4"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95"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6"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7"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8"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9"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0"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1"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2"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3"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4"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5"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06"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07"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708"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9"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710"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1"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2"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3"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4"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5"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6"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7"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8"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9"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0"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21"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22"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3"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4"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5"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6"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7"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28"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29"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0"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1"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2"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3"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4"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5"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36"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37"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38"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39"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0"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1"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2"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3"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4"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5"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6"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7"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8"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9"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0"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1"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2"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3"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4"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55"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6"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7"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8"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9"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0"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3"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4"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766"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7" name="Group 1414"/>
            <p:cNvGrpSpPr/>
            <p:nvPr/>
          </p:nvGrpSpPr>
          <p:grpSpPr bwMode="auto">
            <a:xfrm>
              <a:off x="-3529332" y="-1031875"/>
              <a:ext cx="676299" cy="3252788"/>
              <a:chOff x="5048" y="937"/>
              <a:chExt cx="426" cy="2049"/>
            </a:xfrm>
            <a:grpFill/>
          </p:grpSpPr>
          <p:sp>
            <p:nvSpPr>
              <p:cNvPr id="370"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71"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72"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3"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374"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5"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6"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7"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378"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6"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7"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8"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469"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0"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1"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472"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473"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4"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475"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6"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477"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8"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479"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480"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1"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482"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483"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484"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5"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486"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487"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488"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9"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490"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491"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2"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3"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494"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495"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496"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7"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8"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499"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0"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501"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502"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503"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4"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5"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506"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7"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508"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509"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0"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511"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2"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513"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4"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5"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516"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7"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518"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9"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520"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1"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522"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23"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4"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525"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526"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527"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8"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529"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530"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531"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532"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533"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34"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35"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36"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537"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538"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39"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540"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541"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542"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3"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4"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5"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546"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547"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48"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49"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550"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51"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552"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53"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554"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555"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556"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557"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558"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559"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560"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561"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562"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563"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64"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5"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6"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567"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568"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178"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79"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180"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81"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82"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183"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4"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5"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6"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7"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8"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9"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0"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1"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2"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3"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4"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5"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6"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7"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8"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9"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0"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1"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2"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7"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368"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369"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1570" name="文本框 3"/>
          <p:cNvSpPr txBox="1"/>
          <p:nvPr/>
        </p:nvSpPr>
        <p:spPr>
          <a:xfrm>
            <a:off x="1343120" y="2739171"/>
            <a:ext cx="6405326" cy="175432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計算出符合大眾心中的餐廳排行</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找到</a:t>
            </a:r>
            <a:r>
              <a:rPr lang="zh-TW" altLang="en-US" sz="2400" dirty="0">
                <a:solidFill>
                  <a:schemeClr val="bg1"/>
                </a:solidFill>
                <a:latin typeface="標楷體" panose="03000509000000000000" pitchFamily="65" charset="-120"/>
                <a:ea typeface="標楷體" panose="03000509000000000000" pitchFamily="65" charset="-120"/>
              </a:rPr>
              <a:t>公信力高的餐廳</a:t>
            </a:r>
            <a:r>
              <a:rPr lang="zh-TW" altLang="en-US" sz="2400" dirty="0" smtClean="0">
                <a:solidFill>
                  <a:schemeClr val="bg1"/>
                </a:solidFill>
                <a:latin typeface="標楷體" panose="03000509000000000000" pitchFamily="65" charset="-120"/>
                <a:ea typeface="標楷體" panose="03000509000000000000" pitchFamily="65" charset="-120"/>
              </a:rPr>
              <a:t>排行機構</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依據</a:t>
            </a:r>
            <a:r>
              <a:rPr lang="en-US" altLang="zh-TW" sz="2400" dirty="0" smtClean="0">
                <a:solidFill>
                  <a:schemeClr val="bg1"/>
                </a:solidFill>
                <a:latin typeface="標楷體" panose="03000509000000000000" pitchFamily="65" charset="-120"/>
                <a:ea typeface="標楷體" panose="03000509000000000000" pitchFamily="65" charset="-120"/>
              </a:rPr>
              <a:t>Instagram</a:t>
            </a:r>
            <a:r>
              <a:rPr lang="zh-TW" altLang="en-US" sz="2400" dirty="0">
                <a:solidFill>
                  <a:schemeClr val="bg1"/>
                </a:solidFill>
                <a:latin typeface="標楷體" panose="03000509000000000000" pitchFamily="65" charset="-120"/>
                <a:ea typeface="標楷體" panose="03000509000000000000" pitchFamily="65" charset="-120"/>
              </a:rPr>
              <a:t>的大眾</a:t>
            </a:r>
            <a:r>
              <a:rPr lang="zh-TW" altLang="en-US" sz="2400" dirty="0" smtClean="0">
                <a:solidFill>
                  <a:schemeClr val="bg1"/>
                </a:solidFill>
                <a:latin typeface="標楷體" panose="03000509000000000000" pitchFamily="65" charset="-120"/>
                <a:ea typeface="標楷體" panose="03000509000000000000" pitchFamily="65" charset="-120"/>
              </a:rPr>
              <a:t>評論預測其排行榜</a:t>
            </a:r>
            <a:endParaRPr lang="en-US" altLang="zh-TW" sz="2400" dirty="0" smtClean="0">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6233121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494938" y="447512"/>
            <a:ext cx="4031866"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選擇</a:t>
            </a:r>
            <a:r>
              <a:rPr lang="en-US" altLang="zh-TW" sz="2000" b="1" dirty="0" smtClean="0">
                <a:latin typeface="標楷體" panose="03000509000000000000" pitchFamily="65" charset="-120"/>
                <a:ea typeface="標楷體" panose="03000509000000000000" pitchFamily="65" charset="-120"/>
              </a:rPr>
              <a:t>MENU</a:t>
            </a:r>
            <a:r>
              <a:rPr lang="zh-TW" altLang="en-US" sz="2000" b="1" dirty="0" smtClean="0">
                <a:latin typeface="標楷體" panose="03000509000000000000" pitchFamily="65" charset="-120"/>
                <a:ea typeface="標楷體" panose="03000509000000000000" pitchFamily="65" charset="-120"/>
              </a:rPr>
              <a:t>美食誌</a:t>
            </a:r>
            <a:r>
              <a:rPr lang="zh-TW" altLang="en-US" sz="2000" b="1" dirty="0" smtClean="0">
                <a:latin typeface="標楷體" panose="03000509000000000000" pitchFamily="65" charset="-120"/>
                <a:ea typeface="標楷體" panose="03000509000000000000" pitchFamily="65" charset="-120"/>
              </a:rPr>
              <a:t>作為標準餐廳排行</a:t>
            </a:r>
            <a:endParaRPr lang="en-US" altLang="zh-CN" sz="2000" b="1" dirty="0">
              <a:latin typeface="標楷體" panose="03000509000000000000" pitchFamily="65" charset="-120"/>
              <a:ea typeface="標楷體" panose="03000509000000000000" pitchFamily="65" charset="-120"/>
            </a:endParaRPr>
          </a:p>
        </p:txBody>
      </p:sp>
      <p:sp>
        <p:nvSpPr>
          <p:cNvPr id="1770" name="圆角矩形 1769"/>
          <p:cNvSpPr/>
          <p:nvPr/>
        </p:nvSpPr>
        <p:spPr>
          <a:xfrm rot="16200000" flipV="1">
            <a:off x="1145752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633077" y="125666"/>
            <a:ext cx="2031325" cy="825932"/>
          </a:xfrm>
          <a:prstGeom prst="rect">
            <a:avLst/>
          </a:prstGeom>
        </p:spPr>
        <p:txBody>
          <a:bodyPr wrap="none">
            <a:spAutoFit/>
          </a:bodyPr>
          <a:lstStyle/>
          <a:p>
            <a:pPr>
              <a:lnSpc>
                <a:spcPct val="150000"/>
              </a:lnSpc>
            </a:pPr>
            <a:r>
              <a:rPr lang="zh-TW" altLang="en-US" sz="3600" dirty="0" smtClean="0">
                <a:solidFill>
                  <a:srgbClr val="157E9F"/>
                </a:solidFill>
                <a:latin typeface="標楷體" panose="03000509000000000000" pitchFamily="65" charset="-120"/>
                <a:ea typeface="標楷體" panose="03000509000000000000" pitchFamily="65" charset="-120"/>
              </a:rPr>
              <a:t>研究主題</a:t>
            </a:r>
            <a:endParaRPr lang="en-US" altLang="zh-CN" sz="3600" dirty="0">
              <a:solidFill>
                <a:srgbClr val="157E9F"/>
              </a:solidFill>
              <a:latin typeface="標楷體" panose="03000509000000000000" pitchFamily="65" charset="-120"/>
              <a:ea typeface="標楷體" panose="03000509000000000000" pitchFamily="65" charset="-120"/>
            </a:endParaRPr>
          </a:p>
        </p:txBody>
      </p:sp>
      <p:sp>
        <p:nvSpPr>
          <p:cNvPr id="393" name="文本框 386"/>
          <p:cNvSpPr txBox="1"/>
          <p:nvPr/>
        </p:nvSpPr>
        <p:spPr>
          <a:xfrm>
            <a:off x="580582" y="1348922"/>
            <a:ext cx="1723541" cy="525974"/>
          </a:xfrm>
          <a:prstGeom prst="rect">
            <a:avLst/>
          </a:prstGeom>
          <a:noFill/>
        </p:spPr>
        <p:txBody>
          <a:bodyPr wrap="none" lIns="91436" tIns="45718" rIns="91436" bIns="45718" rtlCol="0">
            <a:spAutoFit/>
          </a:bodyPr>
          <a:lstStyle/>
          <a:p>
            <a:pPr>
              <a:lnSpc>
                <a:spcPct val="130000"/>
              </a:lnSpc>
            </a:pPr>
            <a:r>
              <a:rPr lang="en-US" altLang="zh-CN" sz="2400" dirty="0">
                <a:solidFill>
                  <a:srgbClr val="157E9F"/>
                </a:solidFill>
                <a:latin typeface="標楷體" panose="03000509000000000000" pitchFamily="65" charset="-120"/>
                <a:ea typeface="標楷體" panose="03000509000000000000" pitchFamily="65" charset="-120"/>
              </a:rPr>
              <a:t>MENU</a:t>
            </a:r>
            <a:r>
              <a:rPr lang="zh-TW" altLang="en-US" sz="2400" dirty="0">
                <a:solidFill>
                  <a:srgbClr val="157E9F"/>
                </a:solidFill>
                <a:latin typeface="標楷體" panose="03000509000000000000" pitchFamily="65" charset="-120"/>
                <a:ea typeface="標楷體" panose="03000509000000000000" pitchFamily="65" charset="-120"/>
              </a:rPr>
              <a:t>美食誌</a:t>
            </a:r>
            <a:endParaRPr lang="zh-CN" altLang="en-US" sz="2400" dirty="0">
              <a:solidFill>
                <a:srgbClr val="157E9F"/>
              </a:solidFill>
              <a:latin typeface="標楷體" panose="03000509000000000000" pitchFamily="65" charset="-120"/>
              <a:ea typeface="標楷體" panose="03000509000000000000" pitchFamily="65" charset="-120"/>
            </a:endParaRPr>
          </a:p>
        </p:txBody>
      </p:sp>
      <p:cxnSp>
        <p:nvCxnSpPr>
          <p:cNvPr id="394" name="直接连接符 387"/>
          <p:cNvCxnSpPr/>
          <p:nvPr/>
        </p:nvCxnSpPr>
        <p:spPr>
          <a:xfrm>
            <a:off x="620874" y="1854189"/>
            <a:ext cx="1642958" cy="2070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11737704" y="6337816"/>
            <a:ext cx="301686" cy="369332"/>
          </a:xfrm>
          <a:prstGeom prst="rect">
            <a:avLst/>
          </a:prstGeom>
          <a:noFill/>
        </p:spPr>
        <p:txBody>
          <a:bodyPr wrap="none" rtlCol="0">
            <a:spAutoFit/>
          </a:bodyPr>
          <a:lstStyle/>
          <a:p>
            <a:r>
              <a:rPr lang="en-US" altLang="zh-TW" dirty="0" smtClean="0"/>
              <a:t>6</a:t>
            </a:r>
            <a:endParaRPr lang="zh-TW" altLang="en-US" dirty="0"/>
          </a:p>
        </p:txBody>
      </p:sp>
      <p:sp>
        <p:nvSpPr>
          <p:cNvPr id="21" name="TextBox 36"/>
          <p:cNvSpPr txBox="1">
            <a:spLocks noChangeArrowheads="1"/>
          </p:cNvSpPr>
          <p:nvPr/>
        </p:nvSpPr>
        <p:spPr bwMode="auto">
          <a:xfrm>
            <a:off x="580582" y="2380163"/>
            <a:ext cx="725960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一款提供美食客</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用戶</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簡單紀錄並可快速搜尋好吃店家的</a:t>
            </a:r>
            <a:r>
              <a:rPr lang="en-US" altLang="zh-TW" sz="2000" dirty="0" smtClean="0">
                <a:latin typeface="標楷體" panose="03000509000000000000" pitchFamily="65" charset="-120"/>
                <a:ea typeface="標楷體" panose="03000509000000000000" pitchFamily="65" charset="-120"/>
              </a:rPr>
              <a:t>app</a:t>
            </a:r>
          </a:p>
          <a:p>
            <a:pPr marL="342900" indent="-342900">
              <a:lnSpc>
                <a:spcPct val="150000"/>
              </a:lnSpc>
              <a:spcBef>
                <a:spcPct val="0"/>
              </a:spcBef>
            </a:pPr>
            <a:endParaRPr lang="en-US" altLang="zh-TW" sz="2000" dirty="0">
              <a:latin typeface="標楷體" panose="03000509000000000000" pitchFamily="65" charset="-120"/>
              <a:ea typeface="標楷體" panose="03000509000000000000" pitchFamily="65" charset="-120"/>
            </a:endParaRPr>
          </a:p>
          <a:p>
            <a:pPr marL="342900" indent="-342900">
              <a:lnSpc>
                <a:spcPct val="150000"/>
              </a:lnSpc>
              <a:spcBef>
                <a:spcPct val="0"/>
              </a:spcBef>
            </a:pPr>
            <a:r>
              <a:rPr lang="zh-TW" altLang="en-US" sz="2000" dirty="0" smtClean="0">
                <a:latin typeface="標楷體" panose="03000509000000000000" pitchFamily="65" charset="-120"/>
                <a:ea typeface="標楷體" panose="03000509000000000000" pitchFamily="65" charset="-120"/>
              </a:rPr>
              <a:t>餐廳排名計算</a:t>
            </a:r>
            <a:r>
              <a:rPr lang="zh-TW" altLang="en-US" sz="2000" dirty="0">
                <a:latin typeface="標楷體" panose="03000509000000000000" pitchFamily="65" charset="-120"/>
                <a:ea typeface="標楷體" panose="03000509000000000000" pitchFamily="65" charset="-120"/>
              </a:rPr>
              <a:t>方式：以打卡數最多的商家賦予排行榜中的</a:t>
            </a:r>
            <a:r>
              <a:rPr lang="zh-TW" altLang="en-US" sz="2000" dirty="0" smtClean="0">
                <a:latin typeface="標楷體" panose="03000509000000000000" pitchFamily="65" charset="-120"/>
                <a:ea typeface="標楷體" panose="03000509000000000000" pitchFamily="65" charset="-120"/>
              </a:rPr>
              <a:t>第一名，以此類推前十名</a:t>
            </a:r>
            <a:endParaRPr lang="id-ID" altLang="zh-CN" sz="1100" dirty="0">
              <a:solidFill>
                <a:schemeClr val="tx1">
                  <a:lumMod val="75000"/>
                  <a:lumOff val="25000"/>
                </a:schemeClr>
              </a:solidFill>
              <a:latin typeface="標楷體" panose="03000509000000000000" pitchFamily="65" charset="-120"/>
              <a:ea typeface="標楷體" panose="03000509000000000000" pitchFamily="65" charset="-120"/>
              <a:cs typeface="Open Sans Light"/>
              <a:sym typeface="Arial" pitchFamily="34" charset="0"/>
            </a:endParaRPr>
          </a:p>
        </p:txBody>
      </p:sp>
      <p:pic>
        <p:nvPicPr>
          <p:cNvPr id="22" name="圖片 21"/>
          <p:cNvPicPr/>
          <p:nvPr/>
        </p:nvPicPr>
        <p:blipFill>
          <a:blip r:embed="rId3"/>
          <a:stretch>
            <a:fillRect/>
          </a:stretch>
        </p:blipFill>
        <p:spPr>
          <a:xfrm>
            <a:off x="8449011" y="1219599"/>
            <a:ext cx="2663330" cy="4720953"/>
          </a:xfrm>
          <a:prstGeom prst="rect">
            <a:avLst/>
          </a:prstGeom>
          <a:ln>
            <a:solidFill>
              <a:schemeClr val="tx1"/>
            </a:solidFill>
          </a:ln>
        </p:spPr>
      </p:pic>
      <p:sp>
        <p:nvSpPr>
          <p:cNvPr id="5" name="矩形 4"/>
          <p:cNvSpPr/>
          <p:nvPr/>
        </p:nvSpPr>
        <p:spPr>
          <a:xfrm>
            <a:off x="8309760" y="6014650"/>
            <a:ext cx="2941831" cy="615553"/>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rPr>
              <a:t>MENU</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美食誌的美食客</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範例</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algn="ctr"/>
            <a:r>
              <a:rPr lang="en-US" altLang="zh-TW" sz="1600" dirty="0">
                <a:latin typeface="Times New Roman" panose="02020603050405020304" pitchFamily="18" charset="0"/>
                <a:ea typeface="標楷體" panose="03000509000000000000" pitchFamily="65" charset="-120"/>
              </a:rPr>
              <a:t>(MENU</a:t>
            </a:r>
            <a:r>
              <a:rPr lang="zh-TW" altLang="en-US" sz="1600" dirty="0">
                <a:latin typeface="Times New Roman" panose="02020603050405020304" pitchFamily="18" charset="0"/>
                <a:ea typeface="標楷體" panose="03000509000000000000" pitchFamily="65" charset="-120"/>
              </a:rPr>
              <a:t>美食</a:t>
            </a:r>
            <a:r>
              <a:rPr lang="zh-TW" altLang="en-US" sz="1600" dirty="0" smtClean="0">
                <a:latin typeface="Times New Roman" panose="02020603050405020304" pitchFamily="18" charset="0"/>
                <a:ea typeface="標楷體" panose="03000509000000000000" pitchFamily="65" charset="-120"/>
              </a:rPr>
              <a:t>誌</a:t>
            </a:r>
            <a:r>
              <a:rPr lang="en-US" altLang="zh-TW" sz="1600" dirty="0" smtClean="0">
                <a:latin typeface="Times New Roman" panose="02020603050405020304" pitchFamily="18" charset="0"/>
                <a:ea typeface="標楷體" panose="03000509000000000000" pitchFamily="65" charset="-120"/>
              </a:rPr>
              <a:t>, 2020)</a:t>
            </a:r>
            <a:endParaRPr lang="zh-TW" altLang="en-US" sz="1600" dirty="0"/>
          </a:p>
        </p:txBody>
      </p:sp>
    </p:spTree>
    <p:extLst>
      <p:ext uri="{BB962C8B-B14F-4D97-AF65-F5344CB8AC3E}">
        <p14:creationId xmlns:p14="http://schemas.microsoft.com/office/powerpoint/2010/main" val="374044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38899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70" name="圆角矩形 1769"/>
          <p:cNvSpPr/>
          <p:nvPr/>
        </p:nvSpPr>
        <p:spPr>
          <a:xfrm rot="16200000" flipV="1">
            <a:off x="11457520" y="38558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49579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41" name="文本框 32"/>
          <p:cNvSpPr txBox="1">
            <a:spLocks noChangeArrowheads="1"/>
          </p:cNvSpPr>
          <p:nvPr/>
        </p:nvSpPr>
        <p:spPr bwMode="auto">
          <a:xfrm>
            <a:off x="478623" y="1246915"/>
            <a:ext cx="4766737" cy="525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30000"/>
              </a:lnSpc>
              <a:buNone/>
            </a:pPr>
            <a:r>
              <a:rPr lang="zh-TW" altLang="en-US" sz="2400" dirty="0" smtClean="0">
                <a:solidFill>
                  <a:srgbClr val="157E9F"/>
                </a:solidFill>
                <a:latin typeface="標楷體" panose="03000509000000000000" pitchFamily="65" charset="-120"/>
                <a:ea typeface="標楷體" panose="03000509000000000000" pitchFamily="65" charset="-120"/>
              </a:rPr>
              <a:t>使用</a:t>
            </a:r>
            <a:r>
              <a:rPr lang="en-US" altLang="zh-TW" sz="2400" dirty="0" smtClean="0">
                <a:solidFill>
                  <a:srgbClr val="157E9F"/>
                </a:solidFill>
                <a:latin typeface="標楷體" panose="03000509000000000000" pitchFamily="65" charset="-120"/>
                <a:ea typeface="標楷體" panose="03000509000000000000" pitchFamily="65" charset="-120"/>
              </a:rPr>
              <a:t>Instagram</a:t>
            </a:r>
            <a:r>
              <a:rPr lang="zh-TW" altLang="en-US" sz="2400" dirty="0" smtClean="0">
                <a:solidFill>
                  <a:srgbClr val="157E9F"/>
                </a:solidFill>
                <a:latin typeface="標楷體" panose="03000509000000000000" pitchFamily="65" charset="-120"/>
                <a:ea typeface="標楷體" panose="03000509000000000000" pitchFamily="65" charset="-120"/>
              </a:rPr>
              <a:t>資料</a:t>
            </a:r>
            <a:r>
              <a:rPr lang="zh-TW" altLang="en-US" sz="2400" dirty="0">
                <a:solidFill>
                  <a:srgbClr val="157E9F"/>
                </a:solidFill>
                <a:latin typeface="標楷體" panose="03000509000000000000" pitchFamily="65" charset="-120"/>
                <a:ea typeface="標楷體" panose="03000509000000000000" pitchFamily="65" charset="-120"/>
              </a:rPr>
              <a:t>進行社群聆聽</a:t>
            </a:r>
            <a:endParaRPr lang="zh-CN" altLang="en-US" sz="2400" dirty="0">
              <a:solidFill>
                <a:srgbClr val="157E9F"/>
              </a:solidFill>
              <a:latin typeface="標楷體" panose="03000509000000000000" pitchFamily="65" charset="-120"/>
              <a:ea typeface="標楷體" panose="03000509000000000000" pitchFamily="65" charset="-120"/>
            </a:endParaRPr>
          </a:p>
        </p:txBody>
      </p:sp>
      <p:sp>
        <p:nvSpPr>
          <p:cNvPr id="14" name="矩形 13"/>
          <p:cNvSpPr/>
          <p:nvPr/>
        </p:nvSpPr>
        <p:spPr>
          <a:xfrm>
            <a:off x="3651177" y="431088"/>
            <a:ext cx="3903626"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選擇</a:t>
            </a:r>
            <a:r>
              <a:rPr lang="en-US" altLang="zh-TW" sz="2000" b="1" dirty="0">
                <a:latin typeface="標楷體" panose="03000509000000000000" pitchFamily="65" charset="-120"/>
                <a:ea typeface="標楷體" panose="03000509000000000000" pitchFamily="65" charset="-120"/>
              </a:rPr>
              <a:t>Instagram</a:t>
            </a:r>
            <a:r>
              <a:rPr lang="zh-TW" altLang="en-US" sz="2000" b="1" dirty="0" smtClean="0">
                <a:latin typeface="標楷體" panose="03000509000000000000" pitchFamily="65" charset="-120"/>
                <a:ea typeface="標楷體" panose="03000509000000000000" pitchFamily="65" charset="-120"/>
              </a:rPr>
              <a:t>作為資料分析來源</a:t>
            </a:r>
            <a:endParaRPr lang="en-US" altLang="zh-CN" sz="2000" b="1" dirty="0">
              <a:latin typeface="標楷體" panose="03000509000000000000" pitchFamily="65" charset="-120"/>
              <a:ea typeface="標楷體" panose="03000509000000000000" pitchFamily="65" charset="-120"/>
            </a:endParaRPr>
          </a:p>
        </p:txBody>
      </p:sp>
      <p:sp>
        <p:nvSpPr>
          <p:cNvPr id="16" name="矩形 15"/>
          <p:cNvSpPr/>
          <p:nvPr/>
        </p:nvSpPr>
        <p:spPr>
          <a:xfrm>
            <a:off x="633077" y="125666"/>
            <a:ext cx="2031325" cy="825932"/>
          </a:xfrm>
          <a:prstGeom prst="rect">
            <a:avLst/>
          </a:prstGeom>
        </p:spPr>
        <p:txBody>
          <a:bodyPr wrap="none">
            <a:spAutoFit/>
          </a:bodyPr>
          <a:lstStyle/>
          <a:p>
            <a:pPr>
              <a:lnSpc>
                <a:spcPct val="150000"/>
              </a:lnSpc>
            </a:pPr>
            <a:r>
              <a:rPr lang="zh-TW" altLang="en-US" sz="3600" dirty="0" smtClean="0">
                <a:solidFill>
                  <a:srgbClr val="157E9F"/>
                </a:solidFill>
                <a:latin typeface="標楷體" panose="03000509000000000000" pitchFamily="65" charset="-120"/>
                <a:ea typeface="標楷體" panose="03000509000000000000" pitchFamily="65" charset="-120"/>
              </a:rPr>
              <a:t>研究主題</a:t>
            </a:r>
            <a:endParaRPr lang="en-US" altLang="zh-CN" sz="3600" dirty="0">
              <a:solidFill>
                <a:srgbClr val="157E9F"/>
              </a:solidFill>
              <a:latin typeface="標楷體" panose="03000509000000000000" pitchFamily="65" charset="-120"/>
              <a:ea typeface="標楷體" panose="03000509000000000000" pitchFamily="65" charset="-120"/>
            </a:endParaRPr>
          </a:p>
        </p:txBody>
      </p:sp>
      <p:cxnSp>
        <p:nvCxnSpPr>
          <p:cNvPr id="20" name="直接连接符 387"/>
          <p:cNvCxnSpPr/>
          <p:nvPr/>
        </p:nvCxnSpPr>
        <p:spPr>
          <a:xfrm>
            <a:off x="620874" y="1854189"/>
            <a:ext cx="4464000" cy="2070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2" name="TextBox 36"/>
          <p:cNvSpPr txBox="1">
            <a:spLocks noChangeArrowheads="1"/>
          </p:cNvSpPr>
          <p:nvPr/>
        </p:nvSpPr>
        <p:spPr bwMode="auto">
          <a:xfrm>
            <a:off x="478623" y="2193011"/>
            <a:ext cx="7259608"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英國連鎖餐廳</a:t>
            </a:r>
            <a:r>
              <a:rPr lang="en-US" altLang="zh-TW" sz="2000" dirty="0">
                <a:latin typeface="標楷體" panose="03000509000000000000" pitchFamily="65" charset="-120"/>
                <a:ea typeface="標楷體" panose="03000509000000000000" pitchFamily="65" charset="-120"/>
              </a:rPr>
              <a:t>Zizzi</a:t>
            </a:r>
            <a:r>
              <a:rPr lang="zh-TW" altLang="en-US" sz="2000" dirty="0">
                <a:latin typeface="標楷體" panose="03000509000000000000" pitchFamily="65" charset="-120"/>
                <a:ea typeface="標楷體" panose="03000509000000000000" pitchFamily="65" charset="-120"/>
              </a:rPr>
              <a:t>的調查</a:t>
            </a:r>
            <a:r>
              <a:rPr lang="en-US" altLang="zh-TW" sz="2000" dirty="0">
                <a:latin typeface="標楷體" panose="03000509000000000000" pitchFamily="65" charset="-120"/>
                <a:ea typeface="標楷體" panose="03000509000000000000" pitchFamily="65" charset="-120"/>
              </a:rPr>
              <a:t>(2017)</a:t>
            </a:r>
            <a:r>
              <a:rPr lang="zh-TW" altLang="en-US" sz="2000" dirty="0">
                <a:latin typeface="標楷體" panose="03000509000000000000" pitchFamily="65" charset="-120"/>
                <a:ea typeface="標楷體" panose="03000509000000000000" pitchFamily="65" charset="-120"/>
              </a:rPr>
              <a:t>，</a:t>
            </a:r>
            <a:r>
              <a:rPr lang="en-US" altLang="zh-TW" sz="2000" dirty="0">
                <a:latin typeface="標楷體" panose="03000509000000000000" pitchFamily="65" charset="-120"/>
                <a:ea typeface="標楷體" panose="03000509000000000000" pitchFamily="65" charset="-120"/>
              </a:rPr>
              <a:t>18-35</a:t>
            </a:r>
            <a:r>
              <a:rPr lang="zh-TW" altLang="en-US" sz="2000" dirty="0">
                <a:latin typeface="標楷體" panose="03000509000000000000" pitchFamily="65" charset="-120"/>
                <a:ea typeface="標楷體" panose="03000509000000000000" pitchFamily="65" charset="-120"/>
              </a:rPr>
              <a:t>歲的用戶平均一年會花五天的時間瀏覽</a:t>
            </a:r>
            <a:r>
              <a:rPr lang="en-US" altLang="zh-TW" sz="2000" dirty="0">
                <a:latin typeface="標楷體" panose="03000509000000000000" pitchFamily="65" charset="-120"/>
                <a:ea typeface="標楷體" panose="03000509000000000000" pitchFamily="65" charset="-120"/>
              </a:rPr>
              <a:t>Instagram</a:t>
            </a:r>
            <a:r>
              <a:rPr lang="zh-TW" altLang="en-US" sz="2000" dirty="0">
                <a:latin typeface="標楷體" panose="03000509000000000000" pitchFamily="65" charset="-120"/>
                <a:ea typeface="標楷體" panose="03000509000000000000" pitchFamily="65" charset="-120"/>
              </a:rPr>
              <a:t>上的食物照片，當中</a:t>
            </a:r>
            <a:r>
              <a:rPr lang="en-US" altLang="zh-TW" sz="2000" dirty="0">
                <a:latin typeface="標楷體" panose="03000509000000000000" pitchFamily="65" charset="-120"/>
                <a:ea typeface="標楷體" panose="03000509000000000000" pitchFamily="65" charset="-120"/>
              </a:rPr>
              <a:t>3</a:t>
            </a:r>
            <a:r>
              <a:rPr lang="zh-TW" altLang="en-US" sz="2000" dirty="0">
                <a:latin typeface="標楷體" panose="03000509000000000000" pitchFamily="65" charset="-120"/>
                <a:ea typeface="標楷體" panose="03000509000000000000" pitchFamily="65" charset="-120"/>
              </a:rPr>
              <a:t>成的用戶會參考這些照片、文章決定是否</a:t>
            </a:r>
            <a:r>
              <a:rPr lang="zh-TW" altLang="en-US" sz="2000" dirty="0" smtClean="0">
                <a:latin typeface="標楷體" panose="03000509000000000000" pitchFamily="65" charset="-120"/>
                <a:ea typeface="標楷體" panose="03000509000000000000" pitchFamily="65" charset="-120"/>
              </a:rPr>
              <a:t>消費</a:t>
            </a:r>
            <a:endParaRPr lang="en-US" altLang="zh-TW" sz="2000" dirty="0" smtClean="0">
              <a:latin typeface="標楷體" panose="03000509000000000000" pitchFamily="65" charset="-120"/>
              <a:ea typeface="標楷體" panose="03000509000000000000" pitchFamily="65" charset="-120"/>
            </a:endParaRPr>
          </a:p>
          <a:p>
            <a:pPr marL="342900" indent="-342900">
              <a:lnSpc>
                <a:spcPct val="150000"/>
              </a:lnSpc>
              <a:spcBef>
                <a:spcPct val="0"/>
              </a:spcBef>
            </a:pPr>
            <a:endParaRPr lang="en-US" altLang="zh-TW" sz="2000" dirty="0">
              <a:latin typeface="標楷體" panose="03000509000000000000" pitchFamily="65" charset="-120"/>
              <a:ea typeface="標楷體" panose="03000509000000000000" pitchFamily="65" charset="-120"/>
            </a:endParaRPr>
          </a:p>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消費者已逐漸將</a:t>
            </a:r>
            <a:r>
              <a:rPr lang="en-US" altLang="zh-TW" sz="2000" dirty="0">
                <a:latin typeface="標楷體" panose="03000509000000000000" pitchFamily="65" charset="-120"/>
                <a:ea typeface="標楷體" panose="03000509000000000000" pitchFamily="65" charset="-120"/>
              </a:rPr>
              <a:t>Instagram</a:t>
            </a:r>
            <a:r>
              <a:rPr lang="zh-TW" altLang="en-US" sz="2000" dirty="0">
                <a:latin typeface="標楷體" panose="03000509000000000000" pitchFamily="65" charset="-120"/>
                <a:ea typeface="標楷體" panose="03000509000000000000" pitchFamily="65" charset="-120"/>
              </a:rPr>
              <a:t>視為選擇餐廳的媒介之一</a:t>
            </a:r>
          </a:p>
        </p:txBody>
      </p:sp>
      <p:pic>
        <p:nvPicPr>
          <p:cNvPr id="6" name="圖片 5"/>
          <p:cNvPicPr>
            <a:picLocks noChangeAspect="1"/>
          </p:cNvPicPr>
          <p:nvPr/>
        </p:nvPicPr>
        <p:blipFill rotWithShape="1">
          <a:blip r:embed="rId3" cstate="print">
            <a:extLst>
              <a:ext uri="{28A0092B-C50C-407E-A947-70E740481C1C}">
                <a14:useLocalDpi xmlns:a14="http://schemas.microsoft.com/office/drawing/2010/main" val="0"/>
              </a:ext>
            </a:extLst>
          </a:blip>
          <a:srcRect t="5195" b="6147"/>
          <a:stretch/>
        </p:blipFill>
        <p:spPr>
          <a:xfrm>
            <a:off x="8616512" y="1091124"/>
            <a:ext cx="2588212" cy="4971756"/>
          </a:xfrm>
          <a:prstGeom prst="rect">
            <a:avLst/>
          </a:prstGeom>
        </p:spPr>
      </p:pic>
      <p:sp>
        <p:nvSpPr>
          <p:cNvPr id="7" name="矩形 6"/>
          <p:cNvSpPr/>
          <p:nvPr/>
        </p:nvSpPr>
        <p:spPr>
          <a:xfrm>
            <a:off x="7850855" y="6062880"/>
            <a:ext cx="4224233" cy="615553"/>
          </a:xfrm>
          <a:prstGeom prst="rect">
            <a:avLst/>
          </a:prstGeom>
        </p:spPr>
        <p:txBody>
          <a:bodyPr wrap="none">
            <a:spAutoFit/>
          </a:bodyPr>
          <a:lstStyle/>
          <a:p>
            <a:r>
              <a:rPr lang="zh-TW" altLang="en-US" dirty="0" smtClean="0">
                <a:latin typeface="標楷體" panose="03000509000000000000" pitchFamily="65" charset="-120"/>
                <a:ea typeface="標楷體" panose="03000509000000000000" pitchFamily="65" charset="-120"/>
              </a:rPr>
              <a:t>擁有</a:t>
            </a:r>
            <a:r>
              <a:rPr lang="en-US" altLang="zh-TW" dirty="0" smtClean="0">
                <a:latin typeface="標楷體" panose="03000509000000000000" pitchFamily="65" charset="-120"/>
                <a:ea typeface="標楷體" panose="03000509000000000000" pitchFamily="65" charset="-120"/>
              </a:rPr>
              <a:t>38</a:t>
            </a:r>
            <a:r>
              <a:rPr lang="zh-TW" altLang="en-US" dirty="0" smtClean="0">
                <a:latin typeface="標楷體" panose="03000509000000000000" pitchFamily="65" charset="-120"/>
                <a:ea typeface="標楷體" panose="03000509000000000000" pitchFamily="65" charset="-120"/>
              </a:rPr>
              <a:t>萬追蹤者的</a:t>
            </a:r>
            <a:r>
              <a:rPr lang="en-US" altLang="zh-TW" dirty="0" smtClean="0">
                <a:latin typeface="標楷體" panose="03000509000000000000" pitchFamily="65" charset="-120"/>
                <a:ea typeface="標楷體" panose="03000509000000000000" pitchFamily="65" charset="-120"/>
              </a:rPr>
              <a:t>Instagram</a:t>
            </a:r>
            <a:r>
              <a:rPr lang="zh-TW" altLang="en-US" dirty="0" smtClean="0">
                <a:latin typeface="標楷體" panose="03000509000000000000" pitchFamily="65" charset="-120"/>
                <a:ea typeface="標楷體" panose="03000509000000000000" pitchFamily="65" charset="-120"/>
              </a:rPr>
              <a:t>美食部落客</a:t>
            </a:r>
            <a:endParaRPr lang="en-US" altLang="zh-TW" dirty="0" smtClean="0">
              <a:latin typeface="標楷體" panose="03000509000000000000" pitchFamily="65" charset="-120"/>
              <a:ea typeface="標楷體" panose="03000509000000000000" pitchFamily="65" charset="-120"/>
            </a:endParaRPr>
          </a:p>
          <a:p>
            <a:pPr algn="ctr"/>
            <a:r>
              <a:rPr lang="en-US" altLang="zh-TW" sz="1600" dirty="0">
                <a:latin typeface="標楷體" panose="03000509000000000000" pitchFamily="65" charset="-120"/>
                <a:ea typeface="標楷體" panose="03000509000000000000" pitchFamily="65" charset="-120"/>
              </a:rPr>
              <a:t>(</a:t>
            </a:r>
            <a:r>
              <a:rPr lang="en-US" altLang="zh-TW" sz="1600" dirty="0" smtClean="0">
                <a:latin typeface="標楷體" panose="03000509000000000000" pitchFamily="65" charset="-120"/>
                <a:ea typeface="標楷體" panose="03000509000000000000" pitchFamily="65" charset="-120"/>
              </a:rPr>
              <a:t>4foodie, 2020)</a:t>
            </a:r>
            <a:endParaRPr lang="zh-TW" altLang="en-US" sz="16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29845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24764" y="1395943"/>
            <a:ext cx="10199692"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1487928" y="1628318"/>
            <a:ext cx="9472376" cy="646331"/>
          </a:xfrm>
          <a:prstGeom prst="rect">
            <a:avLst/>
          </a:prstGeom>
          <a:noFill/>
        </p:spPr>
        <p:txBody>
          <a:bodyPr wrap="square" rtlCol="0">
            <a:spAutoFit/>
          </a:bodyPr>
          <a:lstStyle/>
          <a:p>
            <a:r>
              <a:rPr lang="en-US" altLang="zh-CN" sz="3600" b="1" dirty="0">
                <a:solidFill>
                  <a:schemeClr val="bg1"/>
                </a:solidFill>
                <a:latin typeface="標楷體" panose="03000509000000000000" pitchFamily="65" charset="-120"/>
                <a:ea typeface="標楷體" panose="03000509000000000000" pitchFamily="65" charset="-120"/>
              </a:rPr>
              <a:t>2</a:t>
            </a:r>
            <a:r>
              <a:rPr lang="en-US" altLang="zh-CN" sz="3600" b="1" dirty="0" smtClean="0">
                <a:solidFill>
                  <a:schemeClr val="bg1"/>
                </a:solidFill>
                <a:latin typeface="標楷體" panose="03000509000000000000" pitchFamily="65" charset="-120"/>
                <a:ea typeface="標楷體" panose="03000509000000000000" pitchFamily="65" charset="-120"/>
              </a:rPr>
              <a:t>. </a:t>
            </a:r>
            <a:r>
              <a:rPr lang="zh-TW" altLang="en-US" sz="3600" b="1" dirty="0" smtClean="0">
                <a:solidFill>
                  <a:schemeClr val="bg1"/>
                </a:solidFill>
                <a:latin typeface="標楷體" panose="03000509000000000000" pitchFamily="65" charset="-120"/>
                <a:ea typeface="標楷體" panose="03000509000000000000" pitchFamily="65" charset="-120"/>
              </a:rPr>
              <a:t>文獻</a:t>
            </a:r>
            <a:r>
              <a:rPr lang="zh-TW" altLang="en-US" sz="3600" b="1" dirty="0">
                <a:solidFill>
                  <a:schemeClr val="bg1"/>
                </a:solidFill>
                <a:latin typeface="標楷體" panose="03000509000000000000" pitchFamily="65" charset="-120"/>
                <a:ea typeface="標楷體" panose="03000509000000000000" pitchFamily="65" charset="-120"/>
              </a:rPr>
              <a:t>探討</a:t>
            </a:r>
            <a:endParaRPr lang="zh-CN" altLang="en-US" sz="3600" b="1" dirty="0">
              <a:solidFill>
                <a:schemeClr val="bg1"/>
              </a:solidFill>
              <a:latin typeface="標楷體" panose="03000509000000000000" pitchFamily="65" charset="-120"/>
              <a:ea typeface="標楷體" panose="03000509000000000000" pitchFamily="65" charset="-120"/>
            </a:endParaRPr>
          </a:p>
        </p:txBody>
      </p:sp>
      <p:grpSp>
        <p:nvGrpSpPr>
          <p:cNvPr id="201" name="组合 200"/>
          <p:cNvGrpSpPr/>
          <p:nvPr/>
        </p:nvGrpSpPr>
        <p:grpSpPr>
          <a:xfrm>
            <a:off x="8200989" y="2560844"/>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487928" y="2789174"/>
            <a:ext cx="8310327" cy="175432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現存評分機制的問題</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a:solidFill>
                  <a:schemeClr val="bg1"/>
                </a:solidFill>
                <a:latin typeface="標楷體" panose="03000509000000000000" pitchFamily="65" charset="-120"/>
                <a:ea typeface="標楷體" panose="03000509000000000000" pitchFamily="65" charset="-120"/>
              </a:rPr>
              <a:t>情緒分析相關</a:t>
            </a:r>
            <a:r>
              <a:rPr lang="zh-TW" altLang="en-US" sz="2400" dirty="0" smtClean="0">
                <a:solidFill>
                  <a:schemeClr val="bg1"/>
                </a:solidFill>
                <a:latin typeface="標楷體" panose="03000509000000000000" pitchFamily="65" charset="-120"/>
                <a:ea typeface="標楷體" panose="03000509000000000000" pitchFamily="65" charset="-120"/>
              </a:rPr>
              <a:t>研究</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社群影響力</a:t>
            </a:r>
            <a:r>
              <a:rPr lang="zh-TW" altLang="en-US" sz="2400" dirty="0">
                <a:solidFill>
                  <a:schemeClr val="bg1"/>
                </a:solidFill>
                <a:latin typeface="標楷體" panose="03000509000000000000" pitchFamily="65" charset="-120"/>
                <a:ea typeface="標楷體" panose="03000509000000000000" pitchFamily="65" charset="-120"/>
              </a:rPr>
              <a:t>分析</a:t>
            </a:r>
            <a:endParaRPr lang="en-US" altLang="zh-CN" sz="2400" dirty="0" smtClean="0">
              <a:solidFill>
                <a:schemeClr val="bg1"/>
              </a:solidFill>
              <a:latin typeface="標楷體" panose="03000509000000000000" pitchFamily="65" charset="-120"/>
              <a:ea typeface="標楷體" panose="03000509000000000000" pitchFamily="65" charset="-120"/>
            </a:endParaRPr>
          </a:p>
        </p:txBody>
      </p:sp>
      <p:sp>
        <p:nvSpPr>
          <p:cNvPr id="1766" name="文字方塊 1765"/>
          <p:cNvSpPr txBox="1"/>
          <p:nvPr/>
        </p:nvSpPr>
        <p:spPr>
          <a:xfrm>
            <a:off x="11737704" y="6337816"/>
            <a:ext cx="418704" cy="369332"/>
          </a:xfrm>
          <a:prstGeom prst="rect">
            <a:avLst/>
          </a:prstGeom>
          <a:noFill/>
        </p:spPr>
        <p:txBody>
          <a:bodyPr wrap="none" rtlCol="0">
            <a:spAutoFit/>
          </a:bodyPr>
          <a:lstStyle/>
          <a:p>
            <a:r>
              <a:rPr lang="en-US" altLang="zh-TW" dirty="0" smtClean="0"/>
              <a:t>11</a:t>
            </a:r>
            <a:endParaRPr lang="zh-TW" altLang="en-US" dirty="0"/>
          </a:p>
        </p:txBody>
      </p:sp>
    </p:spTree>
    <p:extLst>
      <p:ext uri="{BB962C8B-B14F-4D97-AF65-F5344CB8AC3E}">
        <p14:creationId xmlns:p14="http://schemas.microsoft.com/office/powerpoint/2010/main" val="194709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679234" y="475910"/>
            <a:ext cx="1450004"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References</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680836" y="139057"/>
            <a:ext cx="203132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文獻探討</a:t>
            </a:r>
          </a:p>
        </p:txBody>
      </p:sp>
      <p:sp>
        <p:nvSpPr>
          <p:cNvPr id="16" name="圆角矩形 66"/>
          <p:cNvSpPr/>
          <p:nvPr/>
        </p:nvSpPr>
        <p:spPr>
          <a:xfrm rot="10800000" flipV="1">
            <a:off x="680837" y="1272176"/>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8" name="直接连接符 68"/>
          <p:cNvCxnSpPr/>
          <p:nvPr/>
        </p:nvCxnSpPr>
        <p:spPr>
          <a:xfrm>
            <a:off x="1193572" y="1609200"/>
            <a:ext cx="2412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9" name="文字方塊 18"/>
          <p:cNvSpPr txBox="1"/>
          <p:nvPr/>
        </p:nvSpPr>
        <p:spPr>
          <a:xfrm>
            <a:off x="11737704" y="6337816"/>
            <a:ext cx="418704" cy="369332"/>
          </a:xfrm>
          <a:prstGeom prst="rect">
            <a:avLst/>
          </a:prstGeom>
          <a:noFill/>
        </p:spPr>
        <p:txBody>
          <a:bodyPr wrap="none" rtlCol="0">
            <a:spAutoFit/>
          </a:bodyPr>
          <a:lstStyle/>
          <a:p>
            <a:r>
              <a:rPr lang="en-US" altLang="zh-TW" dirty="0" smtClean="0">
                <a:solidFill>
                  <a:srgbClr val="FF0000"/>
                </a:solidFill>
              </a:rPr>
              <a:t>12</a:t>
            </a:r>
            <a:endParaRPr lang="zh-TW" altLang="en-US" dirty="0">
              <a:solidFill>
                <a:srgbClr val="FF0000"/>
              </a:solidFill>
            </a:endParaRPr>
          </a:p>
        </p:txBody>
      </p:sp>
      <p:sp>
        <p:nvSpPr>
          <p:cNvPr id="22" name="文本框 386"/>
          <p:cNvSpPr txBox="1"/>
          <p:nvPr/>
        </p:nvSpPr>
        <p:spPr>
          <a:xfrm>
            <a:off x="1109696" y="1137092"/>
            <a:ext cx="2646870" cy="523857"/>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現有評分機制問題</a:t>
            </a:r>
            <a:endParaRPr lang="zh-TW" altLang="en-US" sz="2400" dirty="0">
              <a:solidFill>
                <a:srgbClr val="157E9F"/>
              </a:solidFill>
              <a:latin typeface="標楷體" panose="03000509000000000000" pitchFamily="65" charset="-120"/>
              <a:ea typeface="標楷體" panose="03000509000000000000" pitchFamily="65" charset="-120"/>
            </a:endParaRPr>
          </a:p>
        </p:txBody>
      </p:sp>
      <p:graphicFrame>
        <p:nvGraphicFramePr>
          <p:cNvPr id="23" name="表格 22"/>
          <p:cNvGraphicFramePr>
            <a:graphicFrameLocks noGrp="1"/>
          </p:cNvGraphicFramePr>
          <p:nvPr>
            <p:extLst>
              <p:ext uri="{D42A27DB-BD31-4B8C-83A1-F6EECF244321}">
                <p14:modId xmlns:p14="http://schemas.microsoft.com/office/powerpoint/2010/main" val="177308825"/>
              </p:ext>
            </p:extLst>
          </p:nvPr>
        </p:nvGraphicFramePr>
        <p:xfrm>
          <a:off x="680837" y="2091023"/>
          <a:ext cx="11194488" cy="3502255"/>
        </p:xfrm>
        <a:graphic>
          <a:graphicData uri="http://schemas.openxmlformats.org/drawingml/2006/table">
            <a:tbl>
              <a:tblPr firstRow="1" bandRow="1">
                <a:tableStyleId>{5C22544A-7EE6-4342-B048-85BDC9FD1C3A}</a:tableStyleId>
              </a:tblPr>
              <a:tblGrid>
                <a:gridCol w="2133615">
                  <a:extLst>
                    <a:ext uri="{9D8B030D-6E8A-4147-A177-3AD203B41FA5}">
                      <a16:colId xmlns:a16="http://schemas.microsoft.com/office/drawing/2014/main" val="2610097910"/>
                    </a:ext>
                  </a:extLst>
                </a:gridCol>
                <a:gridCol w="2173184">
                  <a:extLst>
                    <a:ext uri="{9D8B030D-6E8A-4147-A177-3AD203B41FA5}">
                      <a16:colId xmlns:a16="http://schemas.microsoft.com/office/drawing/2014/main" val="20000"/>
                    </a:ext>
                  </a:extLst>
                </a:gridCol>
                <a:gridCol w="3895107">
                  <a:extLst>
                    <a:ext uri="{9D8B030D-6E8A-4147-A177-3AD203B41FA5}">
                      <a16:colId xmlns:a16="http://schemas.microsoft.com/office/drawing/2014/main" val="20001"/>
                    </a:ext>
                  </a:extLst>
                </a:gridCol>
                <a:gridCol w="2992582">
                  <a:extLst>
                    <a:ext uri="{9D8B030D-6E8A-4147-A177-3AD203B41FA5}">
                      <a16:colId xmlns:a16="http://schemas.microsoft.com/office/drawing/2014/main" val="2554911777"/>
                    </a:ext>
                  </a:extLst>
                </a:gridCol>
              </a:tblGrid>
              <a:tr h="562824">
                <a:tc>
                  <a:txBody>
                    <a:bodyPr/>
                    <a:lstStyle/>
                    <a:p>
                      <a:pPr algn="ct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作者</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論文名稱</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改善方法</a:t>
                      </a:r>
                      <a:endParaRPr lang="en-US" altLang="zh-TW" b="1" baseline="0" dirty="0" smtClean="0">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10001"/>
                  </a:ext>
                </a:extLst>
              </a:tr>
              <a:tr h="900534">
                <a:tc>
                  <a:txBody>
                    <a:bodyPr/>
                    <a:lstStyle/>
                    <a:p>
                      <a:pPr algn="ct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假評論問題</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ct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Luca, M., </a:t>
                      </a:r>
                      <a:r>
                        <a:rPr lang="en-US" altLang="zh-TW" sz="1800" kern="1200" baseline="0" dirty="0" err="1" smtClean="0">
                          <a:solidFill>
                            <a:schemeClr val="dk1"/>
                          </a:solidFill>
                          <a:effectLst/>
                          <a:latin typeface="Times New Roman" panose="02020603050405020304" pitchFamily="18" charset="0"/>
                          <a:ea typeface="標楷體" panose="03000509000000000000" pitchFamily="65" charset="-120"/>
                          <a:cs typeface="+mn-cs"/>
                        </a:rPr>
                        <a:t>Zervas</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 G. (2016)</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Fake It Till You Make It: Reputation, Competition, and Yelp Review Fraud</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Yelp:</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 內容品質高的評論進行評分加權</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extLst>
                  <a:ext uri="{0D108BD9-81ED-4DB2-BD59-A6C34878D82A}">
                    <a16:rowId xmlns:a16="http://schemas.microsoft.com/office/drawing/2014/main" val="10002"/>
                  </a:ext>
                </a:extLst>
              </a:tr>
              <a:tr h="980508">
                <a:tc>
                  <a:txBody>
                    <a:bodyPr/>
                    <a:lstStyle/>
                    <a:p>
                      <a:pPr algn="ct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評分匯總</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問題</a:t>
                      </a:r>
                      <a:endPar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endParaRPr>
                    </a:p>
                    <a:p>
                      <a:pPr algn="ct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rating aggregation</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ctr"/>
                      <a:r>
                        <a:rPr lang="it-IT"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Dai, W., Jin, G.Z., Lee, J., Luca, M.</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 </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(2018)</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Aggregation of Consumer Ratings: An </a:t>
                      </a:r>
                    </a:p>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Application to Yelp.com. Quantitative </a:t>
                      </a:r>
                    </a:p>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Marketing and Economics</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zh-TW" altLang="en-US" baseline="0" dirty="0" smtClean="0">
                          <a:latin typeface="Times New Roman" panose="02020603050405020304" pitchFamily="18" charset="0"/>
                          <a:ea typeface="標楷體" panose="03000509000000000000" pitchFamily="65" charset="-120"/>
                        </a:rPr>
                        <a:t>評論的資訊含量、時間、評論者是否為</a:t>
                      </a:r>
                      <a:r>
                        <a:rPr lang="en-US" altLang="zh-TW" baseline="0" dirty="0" smtClean="0">
                          <a:latin typeface="Times New Roman" panose="02020603050405020304" pitchFamily="18" charset="0"/>
                          <a:ea typeface="標楷體" panose="03000509000000000000" pitchFamily="65" charset="-120"/>
                        </a:rPr>
                        <a:t>Yelp</a:t>
                      </a:r>
                      <a:r>
                        <a:rPr lang="zh-TW" altLang="en-US" baseline="0" dirty="0" smtClean="0">
                          <a:latin typeface="Times New Roman" panose="02020603050405020304" pitchFamily="18" charset="0"/>
                          <a:ea typeface="標楷體" panose="03000509000000000000" pitchFamily="65" charset="-120"/>
                        </a:rPr>
                        <a:t>認證的精英賦予評分不同權重</a:t>
                      </a:r>
                      <a:endParaRPr lang="zh-TW" altLang="en-US" baseline="0" dirty="0">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10003"/>
                  </a:ext>
                </a:extLst>
              </a:tr>
              <a:tr h="1058389">
                <a:tc>
                  <a:txBody>
                    <a:bodyPr/>
                    <a:lstStyle/>
                    <a:p>
                      <a:pPr algn="ct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評論與評分</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不符</a:t>
                      </a:r>
                      <a:endPar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endParaRPr>
                    </a:p>
                    <a:p>
                      <a:pPr algn="ct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問題</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ctr"/>
                      <a:r>
                        <a:rPr lang="en-US" altLang="zh-TW" sz="1800" kern="1200" baseline="0" dirty="0" err="1" smtClean="0">
                          <a:solidFill>
                            <a:schemeClr val="dk1"/>
                          </a:solidFill>
                          <a:effectLst/>
                          <a:latin typeface="Times New Roman" panose="02020603050405020304" pitchFamily="18" charset="0"/>
                          <a:ea typeface="標楷體" panose="03000509000000000000" pitchFamily="65" charset="-120"/>
                          <a:cs typeface="+mn-cs"/>
                        </a:rPr>
                        <a:t>Riyanul</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 Islam</a:t>
                      </a:r>
                    </a:p>
                    <a:p>
                      <a:pPr algn="ct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(2014)</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en-US" altLang="zh-TW" baseline="0" dirty="0" smtClean="0">
                          <a:latin typeface="Times New Roman" panose="02020603050405020304" pitchFamily="18" charset="0"/>
                          <a:ea typeface="標楷體" panose="03000509000000000000" pitchFamily="65" charset="-120"/>
                        </a:rPr>
                        <a:t>Numeric Rating of Apps on Google Play Store by Sentiment Analysis on User Reviews</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zh-TW" altLang="en-US" baseline="0" dirty="0" smtClean="0">
                          <a:latin typeface="Times New Roman" panose="02020603050405020304" pitchFamily="18" charset="0"/>
                          <a:ea typeface="標楷體" panose="03000509000000000000" pitchFamily="65" charset="-120"/>
                        </a:rPr>
                        <a:t>整合原星級評分和評論的數值極性</a:t>
                      </a:r>
                      <a:r>
                        <a:rPr lang="en-US" altLang="zh-TW" baseline="0" dirty="0" smtClean="0">
                          <a:latin typeface="Times New Roman" panose="02020603050405020304" pitchFamily="18" charset="0"/>
                          <a:ea typeface="標楷體" panose="03000509000000000000" pitchFamily="65" charset="-120"/>
                        </a:rPr>
                        <a:t>(</a:t>
                      </a:r>
                      <a:r>
                        <a:rPr lang="zh-TW" altLang="en-US" baseline="0" dirty="0" smtClean="0">
                          <a:latin typeface="Times New Roman" panose="02020603050405020304" pitchFamily="18" charset="0"/>
                          <a:ea typeface="標楷體" panose="03000509000000000000" pitchFamily="65" charset="-120"/>
                        </a:rPr>
                        <a:t>情緒分數</a:t>
                      </a:r>
                      <a:r>
                        <a:rPr lang="en-US" altLang="zh-TW" baseline="0" dirty="0" smtClean="0">
                          <a:latin typeface="Times New Roman" panose="02020603050405020304" pitchFamily="18" charset="0"/>
                          <a:ea typeface="標楷體" panose="03000509000000000000" pitchFamily="65" charset="-120"/>
                        </a:rPr>
                        <a:t>)</a:t>
                      </a:r>
                      <a:r>
                        <a:rPr lang="zh-TW" altLang="en-US" baseline="0" dirty="0" smtClean="0">
                          <a:latin typeface="Times New Roman" panose="02020603050405020304" pitchFamily="18" charset="0"/>
                          <a:ea typeface="標楷體" panose="03000509000000000000" pitchFamily="65" charset="-120"/>
                        </a:rPr>
                        <a:t>，產生調整後的評分</a:t>
                      </a:r>
                      <a:endParaRPr lang="zh-TW" altLang="en-US" baseline="0" dirty="0">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3674355028"/>
                  </a:ext>
                </a:extLst>
              </a:tr>
            </a:tbl>
          </a:graphicData>
        </a:graphic>
      </p:graphicFrame>
      <p:sp>
        <p:nvSpPr>
          <p:cNvPr id="24" name="文字方塊 23"/>
          <p:cNvSpPr txBox="1"/>
          <p:nvPr/>
        </p:nvSpPr>
        <p:spPr>
          <a:xfrm>
            <a:off x="2100260" y="5968484"/>
            <a:ext cx="8725466" cy="369332"/>
          </a:xfrm>
          <a:prstGeom prst="rect">
            <a:avLst/>
          </a:prstGeom>
          <a:noFill/>
        </p:spPr>
        <p:txBody>
          <a:bodyPr wrap="none" rtlCol="0">
            <a:spAutoFit/>
          </a:bodyPr>
          <a:lstStyle/>
          <a:p>
            <a:r>
              <a:rPr lang="zh-TW" altLang="en-US" b="1" dirty="0" smtClean="0">
                <a:solidFill>
                  <a:srgbClr val="FF0000"/>
                </a:solidFill>
                <a:latin typeface="標楷體" panose="03000509000000000000" pitchFamily="65" charset="-120"/>
                <a:ea typeface="標楷體" panose="03000509000000000000" pitchFamily="65" charset="-120"/>
              </a:rPr>
              <a:t>啟發：利用情緒分析將評論轉為評分，再依據使用者因</a:t>
            </a:r>
            <a:r>
              <a:rPr lang="zh-TW" altLang="en-US" b="1" dirty="0">
                <a:solidFill>
                  <a:srgbClr val="FF0000"/>
                </a:solidFill>
                <a:latin typeface="標楷體" panose="03000509000000000000" pitchFamily="65" charset="-120"/>
                <a:ea typeface="標楷體" panose="03000509000000000000" pitchFamily="65" charset="-120"/>
              </a:rPr>
              <a:t>素</a:t>
            </a:r>
            <a:r>
              <a:rPr lang="zh-TW" altLang="en-US" b="1" dirty="0" smtClean="0">
                <a:solidFill>
                  <a:srgbClr val="FF0000"/>
                </a:solidFill>
                <a:latin typeface="標楷體" panose="03000509000000000000" pitchFamily="65" charset="-120"/>
                <a:ea typeface="標楷體" panose="03000509000000000000" pitchFamily="65" charset="-120"/>
              </a:rPr>
              <a:t>、時間因素</a:t>
            </a:r>
            <a:r>
              <a:rPr lang="zh-TW" altLang="en-US" b="1" dirty="0">
                <a:solidFill>
                  <a:srgbClr val="FF0000"/>
                </a:solidFill>
                <a:latin typeface="標楷體" panose="03000509000000000000" pitchFamily="65" charset="-120"/>
                <a:ea typeface="標楷體" panose="03000509000000000000" pitchFamily="65" charset="-120"/>
              </a:rPr>
              <a:t>設計評分</a:t>
            </a:r>
            <a:r>
              <a:rPr lang="zh-TW" altLang="en-US" b="1" dirty="0" smtClean="0">
                <a:solidFill>
                  <a:srgbClr val="FF0000"/>
                </a:solidFill>
                <a:latin typeface="標楷體" panose="03000509000000000000" pitchFamily="65" charset="-120"/>
                <a:ea typeface="標楷體" panose="03000509000000000000" pitchFamily="65" charset="-120"/>
              </a:rPr>
              <a:t>機制</a:t>
            </a:r>
            <a:endParaRPr lang="zh-TW" altLang="en-US" b="1"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90903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19921</TotalTime>
  <Words>7702</Words>
  <Application>Microsoft Office PowerPoint</Application>
  <PresentationFormat>寬螢幕</PresentationFormat>
  <Paragraphs>1400</Paragraphs>
  <Slides>43</Slides>
  <Notes>40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43</vt:i4>
      </vt:variant>
    </vt:vector>
  </HeadingPairs>
  <TitlesOfParts>
    <vt:vector size="55" baseType="lpstr">
      <vt:lpstr>Microsoft YaHei</vt:lpstr>
      <vt:lpstr>Open Sans Light</vt:lpstr>
      <vt:lpstr>SimSun</vt:lpstr>
      <vt:lpstr>方正清刻本悦宋简体</vt:lpstr>
      <vt:lpstr>新細明體</vt:lpstr>
      <vt:lpstr>標楷體</vt:lpstr>
      <vt:lpstr>Arial</vt:lpstr>
      <vt:lpstr>Calibri</vt:lpstr>
      <vt:lpstr>Calibri Light</vt:lpstr>
      <vt:lpstr>Cambria Math</vt:lpstr>
      <vt:lpstr>Times New Roman</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User</cp:lastModifiedBy>
  <cp:revision>921</cp:revision>
  <cp:lastPrinted>2020-06-29T03:24:31Z</cp:lastPrinted>
  <dcterms:created xsi:type="dcterms:W3CDTF">2015-07-31T01:43:00Z</dcterms:created>
  <dcterms:modified xsi:type="dcterms:W3CDTF">2020-07-15T12:50:51Z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2052-10.1.0.5457</vt:lpwstr>
  </property>
</Properties>
</file>